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23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28746-C1A9-4E39-AD08-DF9284DD7BC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80E68-4166-4798-9890-2ACFF6A6AC5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9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E9-8F40-4E9F-9550-FCD63EDF684A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8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7DA4-4757-46B9-95A1-B7B5F77B99B3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1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24FE-07B5-4129-9F97-4FC19A38F03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0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8A6A6-B63E-41EF-9D77-AAC4B5EA1A8C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8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372F-651E-4926-98BA-AFDC97136345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1C93F-4452-4F8F-BC19-4A1695510450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4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8362-9F0A-42E3-B8F6-BF9025477923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0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9783-0BF7-4B06-9D73-DDE9032AA8C4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4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BFE4D-137F-4C5B-BD93-E41ACADF64B8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6B7-2702-461C-AD75-AD38EB7016C3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5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6367-0B58-4323-986C-FEBBEA28C13B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7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20C3-6FE3-4580-BA5F-708EC3596A5D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53741-AD47-44A1-BCB8-9AB6CF52D34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Quelques</a:t>
            </a:r>
            <a:r>
              <a:rPr lang="en-US" b="1" dirty="0" smtClean="0"/>
              <a:t> </a:t>
            </a:r>
            <a:r>
              <a:rPr lang="en-US" b="1" dirty="0" err="1" smtClean="0"/>
              <a:t>éléments</a:t>
            </a:r>
            <a:r>
              <a:rPr lang="en-US" b="1" dirty="0" smtClean="0"/>
              <a:t> </a:t>
            </a:r>
            <a:r>
              <a:rPr lang="en-US" b="1" dirty="0" err="1" smtClean="0"/>
              <a:t>concernant</a:t>
            </a:r>
            <a:r>
              <a:rPr lang="en-US" b="1" dirty="0" smtClean="0"/>
              <a:t> les bruits </a:t>
            </a:r>
            <a:r>
              <a:rPr lang="en-US" b="1" dirty="0" err="1" smtClean="0"/>
              <a:t>observés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bords</a:t>
            </a:r>
            <a:r>
              <a:rPr lang="en-US" b="1" dirty="0" smtClean="0"/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spectres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1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237744" y="619245"/>
            <a:ext cx="10783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Mesure</a:t>
            </a:r>
            <a:r>
              <a:rPr lang="en-US" dirty="0" smtClean="0"/>
              <a:t> de 10 </a:t>
            </a:r>
            <a:r>
              <a:rPr lang="en-US" dirty="0" err="1" smtClean="0"/>
              <a:t>spectres</a:t>
            </a:r>
            <a:r>
              <a:rPr lang="en-US" dirty="0" smtClean="0"/>
              <a:t> non </a:t>
            </a:r>
            <a:r>
              <a:rPr lang="en-US" dirty="0" err="1" smtClean="0"/>
              <a:t>moyennés</a:t>
            </a:r>
            <a:r>
              <a:rPr lang="en-US" dirty="0" smtClean="0"/>
              <a:t> à courant et </a:t>
            </a:r>
            <a:r>
              <a:rPr lang="en-US" dirty="0" err="1" smtClean="0"/>
              <a:t>température</a:t>
            </a:r>
            <a:r>
              <a:rPr lang="en-US" dirty="0" smtClean="0"/>
              <a:t> fixes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Calcul</a:t>
            </a:r>
            <a:r>
              <a:rPr lang="en-US" dirty="0" smtClean="0"/>
              <a:t> du </a:t>
            </a:r>
            <a:r>
              <a:rPr lang="en-US" dirty="0" err="1" smtClean="0"/>
              <a:t>spectre</a:t>
            </a:r>
            <a:r>
              <a:rPr lang="en-US" dirty="0" smtClean="0"/>
              <a:t> </a:t>
            </a:r>
            <a:r>
              <a:rPr lang="en-US" dirty="0" err="1" smtClean="0"/>
              <a:t>moyen</a:t>
            </a:r>
            <a:r>
              <a:rPr lang="en-US" dirty="0" smtClean="0"/>
              <a:t> et de </a:t>
            </a:r>
            <a:r>
              <a:rPr lang="en-US" dirty="0" err="1" smtClean="0"/>
              <a:t>l’écart</a:t>
            </a:r>
            <a:r>
              <a:rPr lang="en-US" dirty="0" smtClean="0"/>
              <a:t>-type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2 diodes </a:t>
            </a:r>
            <a:r>
              <a:rPr lang="en-US" dirty="0" err="1" smtClean="0"/>
              <a:t>typiques</a:t>
            </a:r>
            <a:r>
              <a:rPr lang="en-US" dirty="0" smtClean="0"/>
              <a:t> </a:t>
            </a:r>
            <a:r>
              <a:rPr lang="en-US" dirty="0" err="1" smtClean="0"/>
              <a:t>testées</a:t>
            </a:r>
            <a:r>
              <a:rPr lang="en-US" dirty="0"/>
              <a:t> </a:t>
            </a:r>
            <a:r>
              <a:rPr lang="en-US" dirty="0" smtClean="0"/>
              <a:t>sur le </a:t>
            </a:r>
            <a:r>
              <a:rPr lang="en-US" dirty="0" smtClean="0"/>
              <a:t>LEM0001: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LED1 </a:t>
            </a:r>
            <a:r>
              <a:rPr lang="en-US" dirty="0" smtClean="0"/>
              <a:t>à 1mA, 50mA et à 25°C et 55°C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LED4 </a:t>
            </a:r>
            <a:r>
              <a:rPr lang="en-US" dirty="0" smtClean="0"/>
              <a:t>à 1mA, 50mA et à 25°C et 55°C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8704" y="2308407"/>
            <a:ext cx="590092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Quelques</a:t>
            </a:r>
            <a:r>
              <a:rPr lang="en-US" dirty="0" smtClean="0"/>
              <a:t> </a:t>
            </a:r>
            <a:r>
              <a:rPr lang="en-US" dirty="0" err="1" smtClean="0"/>
              <a:t>remarques</a:t>
            </a:r>
            <a:r>
              <a:rPr lang="en-US" dirty="0" smtClean="0"/>
              <a:t> </a:t>
            </a:r>
            <a:r>
              <a:rPr lang="en-US" dirty="0" err="1" smtClean="0"/>
              <a:t>préliminaires</a:t>
            </a:r>
            <a:r>
              <a:rPr lang="en-US" dirty="0" smtClean="0"/>
              <a:t> (</a:t>
            </a:r>
            <a:r>
              <a:rPr lang="en-US" dirty="0" err="1" smtClean="0"/>
              <a:t>exemple</a:t>
            </a:r>
            <a:r>
              <a:rPr lang="en-US" dirty="0" smtClean="0"/>
              <a:t> à </a:t>
            </a:r>
            <a:r>
              <a:rPr lang="en-US" dirty="0" err="1" smtClean="0"/>
              <a:t>droite</a:t>
            </a:r>
            <a:r>
              <a:rPr lang="en-US" dirty="0" smtClean="0"/>
              <a:t>):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Graphe</a:t>
            </a:r>
            <a:r>
              <a:rPr lang="en-US" dirty="0" smtClean="0"/>
              <a:t> avec 10 </a:t>
            </a:r>
            <a:r>
              <a:rPr lang="en-US" dirty="0" err="1" smtClean="0"/>
              <a:t>spectres</a:t>
            </a:r>
            <a:r>
              <a:rPr lang="en-US" dirty="0" smtClean="0"/>
              <a:t> non </a:t>
            </a:r>
            <a:r>
              <a:rPr lang="en-US" dirty="0" err="1" smtClean="0"/>
              <a:t>moyennés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 smtClean="0"/>
              <a:t>Spectre</a:t>
            </a:r>
            <a:r>
              <a:rPr lang="en-US" dirty="0" smtClean="0"/>
              <a:t> </a:t>
            </a:r>
            <a:r>
              <a:rPr lang="en-US" dirty="0" err="1" smtClean="0"/>
              <a:t>moyen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rouge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 </a:t>
            </a:r>
            <a:r>
              <a:rPr lang="en-US" dirty="0" err="1" smtClean="0"/>
              <a:t>spectro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calibré</a:t>
            </a:r>
            <a:r>
              <a:rPr lang="en-US" dirty="0" smtClean="0"/>
              <a:t> </a:t>
            </a:r>
            <a:r>
              <a:rPr lang="en-US" dirty="0" err="1" smtClean="0"/>
              <a:t>usine</a:t>
            </a:r>
            <a:r>
              <a:rPr lang="en-US" dirty="0" smtClean="0"/>
              <a:t> sur 600-1600nm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 LAM a un </a:t>
            </a:r>
            <a:r>
              <a:rPr lang="en-US" dirty="0" err="1" smtClean="0"/>
              <a:t>matériel</a:t>
            </a:r>
            <a:r>
              <a:rPr lang="en-US" dirty="0" smtClean="0"/>
              <a:t> avec </a:t>
            </a:r>
            <a:r>
              <a:rPr lang="en-US" dirty="0" err="1" smtClean="0"/>
              <a:t>spectre</a:t>
            </a:r>
            <a:r>
              <a:rPr lang="en-US" dirty="0" smtClean="0"/>
              <a:t> </a:t>
            </a:r>
            <a:r>
              <a:rPr lang="en-US" dirty="0" err="1" smtClean="0"/>
              <a:t>étendu</a:t>
            </a:r>
            <a:r>
              <a:rPr lang="en-US" dirty="0" smtClean="0"/>
              <a:t> (</a:t>
            </a:r>
            <a:r>
              <a:rPr lang="en-US" dirty="0" err="1" smtClean="0"/>
              <a:t>demande</a:t>
            </a:r>
            <a:r>
              <a:rPr lang="en-US" dirty="0" smtClean="0"/>
              <a:t> </a:t>
            </a:r>
            <a:r>
              <a:rPr lang="en-US" dirty="0" err="1" smtClean="0"/>
              <a:t>spécifique</a:t>
            </a:r>
            <a:r>
              <a:rPr lang="en-US" dirty="0" smtClean="0"/>
              <a:t> LAM) sur 500-1750nm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non </a:t>
            </a:r>
            <a:r>
              <a:rPr lang="en-US" dirty="0" err="1" smtClean="0"/>
              <a:t>calibré</a:t>
            </a:r>
            <a:r>
              <a:rPr lang="en-US" dirty="0" smtClean="0"/>
              <a:t> sur 500-600nm et 1600-1750nm.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 bruit </a:t>
            </a:r>
            <a:r>
              <a:rPr lang="en-US" dirty="0" err="1" smtClean="0"/>
              <a:t>augmente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bords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spectres</a:t>
            </a:r>
            <a:r>
              <a:rPr lang="en-US" dirty="0" smtClean="0"/>
              <a:t>.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 </a:t>
            </a:r>
            <a:r>
              <a:rPr lang="en-US" dirty="0" err="1" smtClean="0"/>
              <a:t>logiciel</a:t>
            </a:r>
            <a:r>
              <a:rPr lang="en-US" dirty="0" smtClean="0"/>
              <a:t> </a:t>
            </a:r>
            <a:r>
              <a:rPr lang="en-US" dirty="0" err="1" smtClean="0"/>
              <a:t>Thorlabs</a:t>
            </a:r>
            <a:r>
              <a:rPr lang="en-US" dirty="0"/>
              <a:t> </a:t>
            </a:r>
            <a:r>
              <a:rPr lang="en-US" dirty="0" err="1" smtClean="0"/>
              <a:t>utilise</a:t>
            </a:r>
            <a:r>
              <a:rPr lang="en-US" dirty="0" smtClean="0"/>
              <a:t> la </a:t>
            </a:r>
            <a:r>
              <a:rPr lang="en-US" dirty="0" err="1" smtClean="0"/>
              <a:t>valeur</a:t>
            </a:r>
            <a:r>
              <a:rPr lang="en-US" dirty="0" smtClean="0"/>
              <a:t> </a:t>
            </a:r>
            <a:r>
              <a:rPr lang="en-US" dirty="0" err="1" smtClean="0"/>
              <a:t>absolue</a:t>
            </a:r>
            <a:r>
              <a:rPr lang="en-US" dirty="0" smtClean="0"/>
              <a:t> du signal. </a:t>
            </a:r>
            <a:r>
              <a:rPr lang="en-US" dirty="0" err="1" smtClean="0"/>
              <a:t>C’est</a:t>
            </a:r>
            <a:r>
              <a:rPr lang="en-US" dirty="0" smtClean="0"/>
              <a:t> un </a:t>
            </a:r>
            <a:r>
              <a:rPr lang="en-US" dirty="0" err="1" smtClean="0"/>
              <a:t>choix</a:t>
            </a:r>
            <a:r>
              <a:rPr lang="en-US" dirty="0" smtClean="0"/>
              <a:t> </a:t>
            </a:r>
            <a:r>
              <a:rPr lang="en-US" dirty="0" err="1" smtClean="0"/>
              <a:t>Thorlabs</a:t>
            </a:r>
            <a:r>
              <a:rPr lang="en-US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La </a:t>
            </a:r>
            <a:r>
              <a:rPr lang="en-US" sz="1600" dirty="0" err="1"/>
              <a:t>valeur</a:t>
            </a:r>
            <a:r>
              <a:rPr lang="en-US" sz="1600" dirty="0"/>
              <a:t> </a:t>
            </a:r>
            <a:r>
              <a:rPr lang="en-US" sz="1600" dirty="0" err="1"/>
              <a:t>moyenne</a:t>
            </a:r>
            <a:r>
              <a:rPr lang="en-US" sz="1600" dirty="0"/>
              <a:t> du bruit </a:t>
            </a:r>
            <a:r>
              <a:rPr lang="en-US" sz="1600" dirty="0" err="1" smtClean="0"/>
              <a:t>n’est</a:t>
            </a:r>
            <a:r>
              <a:rPr lang="en-US" sz="1600" dirty="0" smtClean="0"/>
              <a:t> </a:t>
            </a:r>
            <a:r>
              <a:rPr lang="en-US" sz="1600" dirty="0" err="1" smtClean="0"/>
              <a:t>donc</a:t>
            </a:r>
            <a:r>
              <a:rPr lang="en-US" sz="1600" dirty="0" smtClean="0"/>
              <a:t> </a:t>
            </a:r>
            <a:r>
              <a:rPr lang="en-US" sz="1600" dirty="0"/>
              <a:t>pas </a:t>
            </a:r>
            <a:r>
              <a:rPr lang="en-US" sz="1600" dirty="0" err="1"/>
              <a:t>nulle</a:t>
            </a:r>
            <a:r>
              <a:rPr lang="en-US" sz="1600" dirty="0"/>
              <a:t>, </a:t>
            </a:r>
            <a:r>
              <a:rPr lang="en-US" sz="1600" dirty="0" err="1"/>
              <a:t>d’où</a:t>
            </a:r>
            <a:r>
              <a:rPr lang="en-US" sz="1600" dirty="0"/>
              <a:t> la </a:t>
            </a:r>
            <a:r>
              <a:rPr lang="en-US" sz="1600" dirty="0" err="1"/>
              <a:t>remontée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les </a:t>
            </a:r>
            <a:r>
              <a:rPr lang="en-US" sz="1600" dirty="0" err="1"/>
              <a:t>grandes</a:t>
            </a:r>
            <a:r>
              <a:rPr lang="en-US" sz="1600" dirty="0"/>
              <a:t> </a:t>
            </a:r>
            <a:r>
              <a:rPr lang="en-US" sz="1600" dirty="0" err="1"/>
              <a:t>longueurs</a:t>
            </a:r>
            <a:r>
              <a:rPr lang="en-US" sz="1600" dirty="0"/>
              <a:t> </a:t>
            </a:r>
            <a:r>
              <a:rPr lang="en-US" sz="1600" dirty="0" err="1"/>
              <a:t>d’onde</a:t>
            </a:r>
            <a:r>
              <a:rPr lang="en-US" sz="1600" dirty="0"/>
              <a:t> </a:t>
            </a:r>
            <a:r>
              <a:rPr lang="en-US" sz="1600" dirty="0" err="1"/>
              <a:t>quand</a:t>
            </a:r>
            <a:r>
              <a:rPr lang="en-US" sz="1600" dirty="0"/>
              <a:t> on </a:t>
            </a:r>
            <a:r>
              <a:rPr lang="en-US" sz="1600" dirty="0" err="1"/>
              <a:t>moyenne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Pour un bruit blanc, on a </a:t>
            </a:r>
            <a:r>
              <a:rPr lang="en-US" sz="1600" dirty="0" err="1" smtClean="0"/>
              <a:t>alors</a:t>
            </a:r>
            <a:r>
              <a:rPr lang="en-US" sz="1600" dirty="0" smtClean="0"/>
              <a:t> </a:t>
            </a:r>
            <a:r>
              <a:rPr lang="en-US" sz="1600" dirty="0" err="1" smtClean="0"/>
              <a:t>écart</a:t>
            </a:r>
            <a:r>
              <a:rPr lang="en-US" sz="1600" dirty="0" smtClean="0"/>
              <a:t>-type = ½ </a:t>
            </a:r>
            <a:r>
              <a:rPr lang="en-US" sz="1600" dirty="0" err="1" smtClean="0"/>
              <a:t>moyenne</a:t>
            </a:r>
            <a:endParaRPr lang="en-US" sz="1600" dirty="0" smtClean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456" y="2600098"/>
            <a:ext cx="5660136" cy="356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93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60" y="3698418"/>
            <a:ext cx="3925161" cy="2340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LED 1 à 1mA pour  25°C et 55°C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2</a:t>
            </a:fld>
            <a:endParaRPr lang="en-US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861" y="1167908"/>
            <a:ext cx="3925161" cy="247293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950244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25°C</a:t>
            </a:r>
            <a:endParaRPr lang="en-US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61050" y="154131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999744" y="6210504"/>
            <a:ext cx="10354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Typique</a:t>
            </a:r>
            <a:r>
              <a:rPr lang="en-US" b="1" dirty="0" smtClean="0"/>
              <a:t> d’un bruit “blanc</a:t>
            </a:r>
            <a:r>
              <a:rPr lang="en-US" b="1" dirty="0" smtClean="0"/>
              <a:t>” non-</a:t>
            </a:r>
            <a:r>
              <a:rPr lang="en-US" b="1" dirty="0" err="1" smtClean="0"/>
              <a:t>centré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bords</a:t>
            </a:r>
            <a:r>
              <a:rPr lang="en-US" b="1" dirty="0" smtClean="0"/>
              <a:t> de </a:t>
            </a:r>
            <a:r>
              <a:rPr lang="en-US" b="1" dirty="0" err="1" smtClean="0"/>
              <a:t>spectre</a:t>
            </a:r>
            <a:r>
              <a:rPr lang="en-US" b="1" dirty="0" smtClean="0"/>
              <a:t> et aux </a:t>
            </a:r>
            <a:r>
              <a:rPr lang="en-US" b="1" dirty="0" err="1" smtClean="0"/>
              <a:t>pieds</a:t>
            </a:r>
            <a:r>
              <a:rPr lang="en-US" b="1" dirty="0" smtClean="0"/>
              <a:t> du pic </a:t>
            </a:r>
            <a:r>
              <a:rPr lang="en-US" b="1" dirty="0" smtClean="0"/>
              <a:t>(</a:t>
            </a:r>
            <a:r>
              <a:rPr lang="en-US" b="1" dirty="0" err="1" smtClean="0"/>
              <a:t>écart</a:t>
            </a:r>
            <a:r>
              <a:rPr lang="en-US" b="1" dirty="0" smtClean="0"/>
              <a:t>-type ≈ </a:t>
            </a:r>
            <a:r>
              <a:rPr lang="en-US" b="1" dirty="0" smtClean="0"/>
              <a:t>½ </a:t>
            </a:r>
            <a:r>
              <a:rPr lang="en-US" b="1" dirty="0" err="1" smtClean="0"/>
              <a:t>moyenne</a:t>
            </a:r>
            <a:r>
              <a:rPr lang="en-US" b="1" dirty="0" smtClean="0"/>
              <a:t>)</a:t>
            </a:r>
          </a:p>
          <a:p>
            <a:pPr algn="ctr"/>
            <a:r>
              <a:rPr lang="en-US" b="1" dirty="0" smtClean="0"/>
              <a:t>Contribution signal “</a:t>
            </a:r>
            <a:r>
              <a:rPr lang="en-US" b="1" dirty="0" err="1" smtClean="0"/>
              <a:t>négligeable</a:t>
            </a:r>
            <a:r>
              <a:rPr lang="en-US" b="1" dirty="0" smtClean="0"/>
              <a:t>”</a:t>
            </a:r>
            <a:endParaRPr lang="en-US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265938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5°C</a:t>
            </a:r>
            <a:endParaRPr lang="en-US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2641" y="1186332"/>
            <a:ext cx="3714161" cy="2340000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7415546" y="167832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640" y="3640842"/>
            <a:ext cx="3714161" cy="25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0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3449" y="1167908"/>
            <a:ext cx="3714161" cy="2340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569" y="1258112"/>
            <a:ext cx="3714161" cy="2340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LED 1 à 50mA pour  25°C et 55°C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3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1950244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25°C</a:t>
            </a:r>
            <a:endParaRPr lang="en-US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61050" y="154131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265938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5°C</a:t>
            </a:r>
            <a:endParaRPr lang="en-US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5546" y="167832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568" y="3688316"/>
            <a:ext cx="3714161" cy="240933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999744" y="6210504"/>
            <a:ext cx="10354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Typique</a:t>
            </a:r>
            <a:r>
              <a:rPr lang="en-US" b="1" dirty="0" smtClean="0"/>
              <a:t> d’un bruit “blanc</a:t>
            </a:r>
            <a:r>
              <a:rPr lang="en-US" b="1" dirty="0" smtClean="0"/>
              <a:t>” non-</a:t>
            </a:r>
            <a:r>
              <a:rPr lang="en-US" b="1" dirty="0" err="1" smtClean="0"/>
              <a:t>centré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bords</a:t>
            </a:r>
            <a:r>
              <a:rPr lang="en-US" b="1" dirty="0" smtClean="0"/>
              <a:t> de </a:t>
            </a:r>
            <a:r>
              <a:rPr lang="en-US" b="1" dirty="0" err="1" smtClean="0"/>
              <a:t>spectre</a:t>
            </a:r>
            <a:r>
              <a:rPr lang="en-US" b="1" dirty="0" smtClean="0"/>
              <a:t> et aux </a:t>
            </a:r>
            <a:r>
              <a:rPr lang="en-US" b="1" dirty="0" err="1" smtClean="0"/>
              <a:t>pieds</a:t>
            </a:r>
            <a:r>
              <a:rPr lang="en-US" b="1" dirty="0" smtClean="0"/>
              <a:t> du pic </a:t>
            </a:r>
            <a:r>
              <a:rPr lang="en-US" b="1" dirty="0" smtClean="0"/>
              <a:t>(</a:t>
            </a:r>
            <a:r>
              <a:rPr lang="en-US" b="1" dirty="0" err="1" smtClean="0"/>
              <a:t>écart</a:t>
            </a:r>
            <a:r>
              <a:rPr lang="en-US" b="1" dirty="0" smtClean="0"/>
              <a:t>-type ≈ </a:t>
            </a:r>
            <a:r>
              <a:rPr lang="en-US" b="1" dirty="0" smtClean="0"/>
              <a:t>½ </a:t>
            </a:r>
            <a:r>
              <a:rPr lang="en-US" b="1" dirty="0" err="1" smtClean="0"/>
              <a:t>moyenne</a:t>
            </a:r>
            <a:r>
              <a:rPr lang="en-US" b="1" dirty="0" smtClean="0"/>
              <a:t>)</a:t>
            </a:r>
          </a:p>
          <a:p>
            <a:pPr algn="ctr"/>
            <a:r>
              <a:rPr lang="en-US" b="1" dirty="0" smtClean="0"/>
              <a:t>Contribution signal “</a:t>
            </a:r>
            <a:r>
              <a:rPr lang="en-US" b="1" dirty="0" err="1" smtClean="0"/>
              <a:t>négligeable</a:t>
            </a:r>
            <a:r>
              <a:rPr lang="en-US" b="1" dirty="0" smtClean="0"/>
              <a:t>” </a:t>
            </a:r>
            <a:r>
              <a:rPr lang="en-US" b="1" dirty="0" err="1" smtClean="0"/>
              <a:t>excepté</a:t>
            </a:r>
            <a:r>
              <a:rPr lang="en-US" b="1" dirty="0" smtClean="0"/>
              <a:t> </a:t>
            </a:r>
            <a:r>
              <a:rPr lang="en-US" b="1" dirty="0" err="1" smtClean="0"/>
              <a:t>peut-être</a:t>
            </a:r>
            <a:r>
              <a:rPr lang="en-US" b="1" dirty="0" smtClean="0"/>
              <a:t> à </a:t>
            </a:r>
            <a:r>
              <a:rPr lang="en-US" b="1" dirty="0" err="1" smtClean="0"/>
              <a:t>droite</a:t>
            </a:r>
            <a:r>
              <a:rPr lang="en-US" b="1" dirty="0" smtClean="0"/>
              <a:t> du pic</a:t>
            </a:r>
            <a:endParaRPr lang="en-US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3449" y="3580250"/>
            <a:ext cx="3714161" cy="241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3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161" y="1167908"/>
            <a:ext cx="3714161" cy="2340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87" y="1270217"/>
            <a:ext cx="3714161" cy="2340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LED 4 à 1mA pour  25°C et 55°C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4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1950244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25°C</a:t>
            </a:r>
            <a:endParaRPr lang="en-US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61050" y="154131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82880" y="6136581"/>
            <a:ext cx="1128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Typique</a:t>
            </a:r>
            <a:r>
              <a:rPr lang="en-US" b="1" dirty="0" smtClean="0"/>
              <a:t> d’un bruit </a:t>
            </a:r>
            <a:r>
              <a:rPr lang="en-US" b="1" dirty="0" smtClean="0"/>
              <a:t>blanc non-</a:t>
            </a:r>
            <a:r>
              <a:rPr lang="en-US" b="1" dirty="0" err="1" smtClean="0"/>
              <a:t>centré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bords</a:t>
            </a:r>
            <a:r>
              <a:rPr lang="en-US" b="1" dirty="0" smtClean="0"/>
              <a:t> de </a:t>
            </a:r>
            <a:r>
              <a:rPr lang="en-US" b="1" dirty="0" err="1" smtClean="0"/>
              <a:t>spectre</a:t>
            </a:r>
            <a:r>
              <a:rPr lang="en-US" b="1" dirty="0" smtClean="0"/>
              <a:t> (</a:t>
            </a:r>
            <a:r>
              <a:rPr lang="en-US" b="1" dirty="0" err="1" smtClean="0"/>
              <a:t>écart</a:t>
            </a:r>
            <a:r>
              <a:rPr lang="en-US" b="1" dirty="0" smtClean="0"/>
              <a:t>-type ≈ </a:t>
            </a:r>
            <a:r>
              <a:rPr lang="en-US" b="1" dirty="0" smtClean="0"/>
              <a:t>½ </a:t>
            </a:r>
            <a:r>
              <a:rPr lang="en-US" b="1" dirty="0" err="1" smtClean="0"/>
              <a:t>moyenne</a:t>
            </a:r>
            <a:r>
              <a:rPr lang="en-US" b="1" dirty="0" smtClean="0"/>
              <a:t>) </a:t>
            </a:r>
            <a:r>
              <a:rPr lang="en-US" b="1" dirty="0" err="1" smtClean="0"/>
              <a:t>côté</a:t>
            </a:r>
            <a:r>
              <a:rPr lang="en-US" b="1" dirty="0" smtClean="0"/>
              <a:t> </a:t>
            </a:r>
            <a:r>
              <a:rPr lang="en-US" b="1" dirty="0" err="1" smtClean="0"/>
              <a:t>courtes</a:t>
            </a:r>
            <a:r>
              <a:rPr lang="en-US" b="1" dirty="0" smtClean="0"/>
              <a:t> </a:t>
            </a:r>
            <a:r>
              <a:rPr lang="en-US" b="1" dirty="0" err="1" smtClean="0"/>
              <a:t>longueurs</a:t>
            </a:r>
            <a:r>
              <a:rPr lang="en-US" b="1" dirty="0" smtClean="0"/>
              <a:t> </a:t>
            </a:r>
            <a:r>
              <a:rPr lang="en-US" b="1" dirty="0" err="1" smtClean="0"/>
              <a:t>d’onde</a:t>
            </a:r>
            <a:r>
              <a:rPr lang="en-US" b="1" dirty="0" smtClean="0"/>
              <a:t>.</a:t>
            </a:r>
          </a:p>
          <a:p>
            <a:pPr algn="ctr"/>
            <a:r>
              <a:rPr lang="en-US" b="1" dirty="0" smtClean="0"/>
              <a:t>Signal non </a:t>
            </a:r>
            <a:r>
              <a:rPr lang="en-US" b="1" dirty="0" err="1" smtClean="0"/>
              <a:t>négligeable</a:t>
            </a:r>
            <a:r>
              <a:rPr lang="en-US" b="1" dirty="0" smtClean="0"/>
              <a:t> </a:t>
            </a:r>
            <a:r>
              <a:rPr lang="en-US" b="1" dirty="0" err="1" smtClean="0"/>
              <a:t>côté</a:t>
            </a:r>
            <a:r>
              <a:rPr lang="en-US" b="1" dirty="0" smtClean="0"/>
              <a:t> </a:t>
            </a:r>
            <a:r>
              <a:rPr lang="en-US" b="1" dirty="0" err="1" smtClean="0"/>
              <a:t>grandes</a:t>
            </a:r>
            <a:r>
              <a:rPr lang="en-US" b="1" dirty="0" smtClean="0"/>
              <a:t> </a:t>
            </a:r>
            <a:r>
              <a:rPr lang="en-US" b="1" dirty="0" err="1" smtClean="0"/>
              <a:t>longueurs</a:t>
            </a:r>
            <a:r>
              <a:rPr lang="en-US" b="1" dirty="0" smtClean="0"/>
              <a:t> </a:t>
            </a:r>
            <a:r>
              <a:rPr lang="en-US" b="1" dirty="0" err="1" smtClean="0"/>
              <a:t>d’onde</a:t>
            </a:r>
            <a:r>
              <a:rPr lang="en-US" b="1" dirty="0" smtClean="0"/>
              <a:t> (</a:t>
            </a:r>
            <a:r>
              <a:rPr lang="en-US" b="1" dirty="0" err="1" smtClean="0"/>
              <a:t>effet</a:t>
            </a:r>
            <a:r>
              <a:rPr lang="en-US" b="1" dirty="0" smtClean="0"/>
              <a:t> </a:t>
            </a:r>
            <a:r>
              <a:rPr lang="en-US" b="1" dirty="0" err="1" smtClean="0"/>
              <a:t>attendu</a:t>
            </a:r>
            <a:r>
              <a:rPr lang="en-US" b="1" dirty="0" smtClean="0"/>
              <a:t>); SNR &gt; 3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265938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5°C</a:t>
            </a:r>
            <a:endParaRPr lang="en-US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5546" y="167832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87" y="3652245"/>
            <a:ext cx="3733919" cy="2340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5160" y="3540983"/>
            <a:ext cx="3714161" cy="259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167" y="1284095"/>
            <a:ext cx="3714161" cy="234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77" y="1208056"/>
            <a:ext cx="3714161" cy="2340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LED 4 à 50mA pour  25°C et 55°C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5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1950244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25°C</a:t>
            </a:r>
            <a:endParaRPr lang="en-US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61050" y="154131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265938" y="798576"/>
            <a:ext cx="68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5°C</a:t>
            </a:r>
            <a:endParaRPr lang="en-US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5546" y="1678322"/>
            <a:ext cx="10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Spectres</a:t>
            </a:r>
            <a:endParaRPr lang="en-US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977" y="3588204"/>
            <a:ext cx="3766910" cy="234000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82880" y="6136581"/>
            <a:ext cx="1128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Typique</a:t>
            </a:r>
            <a:r>
              <a:rPr lang="en-US" b="1" dirty="0" smtClean="0"/>
              <a:t> d’un bruit </a:t>
            </a:r>
            <a:r>
              <a:rPr lang="en-US" b="1" dirty="0" smtClean="0"/>
              <a:t>blanc non-</a:t>
            </a:r>
            <a:r>
              <a:rPr lang="en-US" b="1" dirty="0" err="1" smtClean="0"/>
              <a:t>centré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bords</a:t>
            </a:r>
            <a:r>
              <a:rPr lang="en-US" b="1" dirty="0" smtClean="0"/>
              <a:t> de </a:t>
            </a:r>
            <a:r>
              <a:rPr lang="en-US" b="1" dirty="0" err="1" smtClean="0"/>
              <a:t>spectre</a:t>
            </a:r>
            <a:r>
              <a:rPr lang="en-US" b="1" dirty="0" smtClean="0"/>
              <a:t> (</a:t>
            </a:r>
            <a:r>
              <a:rPr lang="en-US" b="1" dirty="0" err="1" smtClean="0"/>
              <a:t>écart</a:t>
            </a:r>
            <a:r>
              <a:rPr lang="en-US" b="1" dirty="0" smtClean="0"/>
              <a:t>-type ≈ </a:t>
            </a:r>
            <a:r>
              <a:rPr lang="en-US" b="1" dirty="0" smtClean="0"/>
              <a:t>½ </a:t>
            </a:r>
            <a:r>
              <a:rPr lang="en-US" b="1" dirty="0" err="1" smtClean="0"/>
              <a:t>moyenne</a:t>
            </a:r>
            <a:r>
              <a:rPr lang="en-US" b="1" dirty="0" smtClean="0"/>
              <a:t>) </a:t>
            </a:r>
            <a:r>
              <a:rPr lang="en-US" b="1" dirty="0" err="1" smtClean="0"/>
              <a:t>côté</a:t>
            </a:r>
            <a:r>
              <a:rPr lang="en-US" b="1" dirty="0" smtClean="0"/>
              <a:t> </a:t>
            </a:r>
            <a:r>
              <a:rPr lang="en-US" b="1" dirty="0" err="1" smtClean="0"/>
              <a:t>courtes</a:t>
            </a:r>
            <a:r>
              <a:rPr lang="en-US" b="1" dirty="0" smtClean="0"/>
              <a:t> </a:t>
            </a:r>
            <a:r>
              <a:rPr lang="en-US" b="1" dirty="0" err="1" smtClean="0"/>
              <a:t>longueurs</a:t>
            </a:r>
            <a:r>
              <a:rPr lang="en-US" b="1" dirty="0" smtClean="0"/>
              <a:t> </a:t>
            </a:r>
            <a:r>
              <a:rPr lang="en-US" b="1" dirty="0" err="1" smtClean="0"/>
              <a:t>d’onde</a:t>
            </a:r>
            <a:r>
              <a:rPr lang="en-US" b="1" dirty="0" smtClean="0"/>
              <a:t>.</a:t>
            </a:r>
          </a:p>
          <a:p>
            <a:pPr algn="ctr"/>
            <a:r>
              <a:rPr lang="en-US" b="1" dirty="0" smtClean="0"/>
              <a:t>Signal non </a:t>
            </a:r>
            <a:r>
              <a:rPr lang="en-US" b="1" dirty="0" err="1" smtClean="0"/>
              <a:t>négligeable</a:t>
            </a:r>
            <a:r>
              <a:rPr lang="en-US" b="1" dirty="0" smtClean="0"/>
              <a:t> </a:t>
            </a:r>
            <a:r>
              <a:rPr lang="en-US" b="1" dirty="0" err="1" smtClean="0"/>
              <a:t>côté</a:t>
            </a:r>
            <a:r>
              <a:rPr lang="en-US" b="1" dirty="0" smtClean="0"/>
              <a:t> </a:t>
            </a:r>
            <a:r>
              <a:rPr lang="en-US" b="1" dirty="0" err="1" smtClean="0"/>
              <a:t>grandes</a:t>
            </a:r>
            <a:r>
              <a:rPr lang="en-US" b="1" dirty="0" smtClean="0"/>
              <a:t> </a:t>
            </a:r>
            <a:r>
              <a:rPr lang="en-US" b="1" dirty="0" err="1" smtClean="0"/>
              <a:t>longueurs</a:t>
            </a:r>
            <a:r>
              <a:rPr lang="en-US" b="1" dirty="0" smtClean="0"/>
              <a:t> </a:t>
            </a:r>
            <a:r>
              <a:rPr lang="en-US" b="1" dirty="0" err="1" smtClean="0"/>
              <a:t>d’onde</a:t>
            </a:r>
            <a:r>
              <a:rPr lang="en-US" b="1" dirty="0" smtClean="0"/>
              <a:t> (</a:t>
            </a:r>
            <a:r>
              <a:rPr lang="en-US" b="1" dirty="0" err="1" smtClean="0"/>
              <a:t>effet</a:t>
            </a:r>
            <a:r>
              <a:rPr lang="en-US" b="1" dirty="0" smtClean="0"/>
              <a:t> </a:t>
            </a:r>
            <a:r>
              <a:rPr lang="en-US" b="1" dirty="0" err="1" smtClean="0"/>
              <a:t>attendu</a:t>
            </a:r>
            <a:r>
              <a:rPr lang="en-US" b="1" dirty="0" smtClean="0"/>
              <a:t>); SNR &gt; </a:t>
            </a:r>
            <a:r>
              <a:rPr lang="en-US" b="1" dirty="0" smtClean="0"/>
              <a:t>40</a:t>
            </a:r>
            <a:endParaRPr lang="en-US" b="1" dirty="0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5166" y="3672319"/>
            <a:ext cx="3714161" cy="251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48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97152" y="121920"/>
            <a:ext cx="95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Quelques</a:t>
            </a:r>
            <a:r>
              <a:rPr lang="en-US" b="1" dirty="0" smtClean="0"/>
              <a:t> conclusions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3741-AD47-44A1-BCB8-9AB6CF52D34D}" type="slidenum">
              <a:rPr lang="en-US" smtClean="0"/>
              <a:t>6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237744" y="619245"/>
            <a:ext cx="11289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 bruit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typique</a:t>
            </a:r>
            <a:r>
              <a:rPr lang="en-US" dirty="0" smtClean="0"/>
              <a:t> d’un bruit blanc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bords</a:t>
            </a:r>
            <a:r>
              <a:rPr lang="en-US" dirty="0" smtClean="0"/>
              <a:t> de </a:t>
            </a:r>
            <a:r>
              <a:rPr lang="en-US" dirty="0" err="1" smtClean="0"/>
              <a:t>spectre</a:t>
            </a:r>
            <a:r>
              <a:rPr lang="en-US" dirty="0" smtClean="0"/>
              <a:t>, </a:t>
            </a:r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zone </a:t>
            </a:r>
            <a:r>
              <a:rPr lang="en-US" dirty="0" err="1" smtClean="0"/>
              <a:t>calibrée</a:t>
            </a:r>
            <a:r>
              <a:rPr lang="en-US" dirty="0" smtClean="0"/>
              <a:t>. Le </a:t>
            </a:r>
            <a:r>
              <a:rPr lang="en-US" dirty="0" err="1" smtClean="0"/>
              <a:t>comportement</a:t>
            </a:r>
            <a:r>
              <a:rPr lang="en-US" dirty="0" smtClean="0"/>
              <a:t> </a:t>
            </a:r>
            <a:r>
              <a:rPr lang="en-US" dirty="0" err="1" smtClean="0"/>
              <a:t>dé^pend</a:t>
            </a:r>
            <a:r>
              <a:rPr lang="en-US" dirty="0" smtClean="0"/>
              <a:t> </a:t>
            </a:r>
            <a:r>
              <a:rPr lang="en-US" dirty="0" err="1" smtClean="0"/>
              <a:t>peu</a:t>
            </a:r>
            <a:r>
              <a:rPr lang="en-US" dirty="0" smtClean="0"/>
              <a:t> du courant et de le </a:t>
            </a:r>
            <a:r>
              <a:rPr lang="en-US" dirty="0" err="1" smtClean="0"/>
              <a:t>température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Pour les LEDs </a:t>
            </a:r>
            <a:r>
              <a:rPr lang="en-US" dirty="0" err="1" smtClean="0"/>
              <a:t>centrées</a:t>
            </a:r>
            <a:r>
              <a:rPr lang="en-US" dirty="0" smtClean="0"/>
              <a:t> </a:t>
            </a:r>
            <a:r>
              <a:rPr lang="en-US" dirty="0" err="1" smtClean="0"/>
              <a:t>autour</a:t>
            </a:r>
            <a:r>
              <a:rPr lang="en-US" dirty="0" smtClean="0"/>
              <a:t> de 1.0-1.3µm (type LED1), les </a:t>
            </a:r>
            <a:r>
              <a:rPr lang="en-US" dirty="0" err="1" smtClean="0"/>
              <a:t>bords</a:t>
            </a:r>
            <a:r>
              <a:rPr lang="en-US" dirty="0" smtClean="0"/>
              <a:t> de </a:t>
            </a:r>
            <a:r>
              <a:rPr lang="en-US" dirty="0" err="1" smtClean="0"/>
              <a:t>spectre</a:t>
            </a:r>
            <a:r>
              <a:rPr lang="en-US" dirty="0" smtClean="0"/>
              <a:t> </a:t>
            </a:r>
            <a:r>
              <a:rPr lang="en-US" dirty="0" err="1" smtClean="0"/>
              <a:t>contiennent</a:t>
            </a:r>
            <a:r>
              <a:rPr lang="en-US" dirty="0" smtClean="0"/>
              <a:t> un signal </a:t>
            </a:r>
            <a:r>
              <a:rPr lang="en-US" dirty="0" err="1" smtClean="0"/>
              <a:t>négligeable</a:t>
            </a:r>
            <a:r>
              <a:rPr lang="en-US" dirty="0" smtClean="0"/>
              <a:t> et </a:t>
            </a:r>
            <a:r>
              <a:rPr lang="en-US" dirty="0" err="1" smtClean="0"/>
              <a:t>uniquement</a:t>
            </a:r>
            <a:r>
              <a:rPr lang="en-US" dirty="0" smtClean="0"/>
              <a:t> du bruit.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Pour les LEDs </a:t>
            </a:r>
            <a:r>
              <a:rPr lang="en-US" dirty="0" err="1" smtClean="0"/>
              <a:t>centrées</a:t>
            </a:r>
            <a:r>
              <a:rPr lang="en-US" dirty="0" smtClean="0"/>
              <a:t> </a:t>
            </a:r>
            <a:r>
              <a:rPr lang="en-US" dirty="0" err="1" smtClean="0"/>
              <a:t>autour</a:t>
            </a:r>
            <a:r>
              <a:rPr lang="en-US" dirty="0" smtClean="0"/>
              <a:t> de 1.6µm (type LED4), le signal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négligeable</a:t>
            </a:r>
            <a:r>
              <a:rPr lang="en-US" dirty="0" smtClean="0"/>
              <a:t>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courte</a:t>
            </a:r>
            <a:r>
              <a:rPr lang="en-US" dirty="0" smtClean="0"/>
              <a:t> </a:t>
            </a:r>
            <a:r>
              <a:rPr lang="en-US" dirty="0" err="1" smtClean="0"/>
              <a:t>longueur</a:t>
            </a:r>
            <a:r>
              <a:rPr lang="en-US" dirty="0" smtClean="0"/>
              <a:t> </a:t>
            </a:r>
            <a:r>
              <a:rPr lang="en-US" dirty="0" err="1" smtClean="0"/>
              <a:t>d’onde</a:t>
            </a:r>
            <a:r>
              <a:rPr lang="en-US" dirty="0" smtClean="0"/>
              <a:t>.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longeuur</a:t>
            </a:r>
            <a:r>
              <a:rPr lang="en-US" dirty="0" smtClean="0"/>
              <a:t> </a:t>
            </a:r>
            <a:r>
              <a:rPr lang="en-US" dirty="0" err="1" smtClean="0"/>
              <a:t>d’onde</a:t>
            </a:r>
            <a:r>
              <a:rPr lang="en-US" dirty="0" smtClean="0"/>
              <a:t>, le signal </a:t>
            </a:r>
            <a:r>
              <a:rPr lang="en-US" dirty="0" err="1" smtClean="0"/>
              <a:t>est</a:t>
            </a:r>
            <a:r>
              <a:rPr lang="en-US" dirty="0" smtClean="0"/>
              <a:t> non </a:t>
            </a:r>
            <a:r>
              <a:rPr lang="en-US" dirty="0" err="1" smtClean="0"/>
              <a:t>négligeable</a:t>
            </a:r>
            <a:r>
              <a:rPr lang="en-US" dirty="0" smtClean="0"/>
              <a:t> </a:t>
            </a: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err="1" smtClean="0"/>
              <a:t>attendu</a:t>
            </a:r>
            <a:r>
              <a:rPr lang="en-US" dirty="0" smtClean="0"/>
              <a:t>. Le SNR </a:t>
            </a:r>
            <a:r>
              <a:rPr lang="en-US" dirty="0" err="1" smtClean="0"/>
              <a:t>reste</a:t>
            </a:r>
            <a:r>
              <a:rPr lang="en-US" dirty="0" smtClean="0"/>
              <a:t> &gt;3 </a:t>
            </a:r>
            <a:r>
              <a:rPr lang="en-US" dirty="0" err="1" smtClean="0"/>
              <a:t>même</a:t>
            </a:r>
            <a:r>
              <a:rPr lang="en-US" dirty="0" smtClean="0"/>
              <a:t> à 1mA;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&gt;30 pour 50mA (le bruit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quasi-</a:t>
            </a:r>
            <a:r>
              <a:rPr lang="en-US" dirty="0" err="1" smtClean="0"/>
              <a:t>négligé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81632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455</Words>
  <Application>Microsoft Office PowerPoint</Application>
  <PresentationFormat>Grand écran</PresentationFormat>
  <Paragraphs>56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Johan FLORIOT</dc:creator>
  <cp:lastModifiedBy>Johan FLORIOT</cp:lastModifiedBy>
  <cp:revision>35</cp:revision>
  <dcterms:created xsi:type="dcterms:W3CDTF">2024-01-15T08:34:44Z</dcterms:created>
  <dcterms:modified xsi:type="dcterms:W3CDTF">2024-01-15T10:22:14Z</dcterms:modified>
</cp:coreProperties>
</file>