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5"/>
  </p:notesMasterIdLst>
  <p:sldIdLst>
    <p:sldId id="263" r:id="rId3"/>
    <p:sldId id="258" r:id="rId4"/>
    <p:sldId id="536" r:id="rId5"/>
    <p:sldId id="537" r:id="rId6"/>
    <p:sldId id="538" r:id="rId7"/>
    <p:sldId id="539" r:id="rId8"/>
    <p:sldId id="542" r:id="rId9"/>
    <p:sldId id="543" r:id="rId10"/>
    <p:sldId id="544" r:id="rId11"/>
    <p:sldId id="540" r:id="rId12"/>
    <p:sldId id="545" r:id="rId13"/>
    <p:sldId id="541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3" autoAdjust="0"/>
    <p:restoredTop sz="94604" autoAdjust="0"/>
  </p:normalViewPr>
  <p:slideViewPr>
    <p:cSldViewPr snapToGrid="0">
      <p:cViewPr varScale="1">
        <p:scale>
          <a:sx n="148" d="100"/>
          <a:sy n="148" d="100"/>
        </p:scale>
        <p:origin x="88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892C-5244-44C2-BE1E-9D40AEDAD3FA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AA8FD-CCA4-4F4F-BF55-EB470695D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23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AA8FD-CCA4-4F4F-BF55-EB470695D82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47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AA8FD-CCA4-4F4F-BF55-EB470695D82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926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AA8FD-CCA4-4F4F-BF55-EB470695D82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066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AA8FD-CCA4-4F4F-BF55-EB470695D82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318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AA8FD-CCA4-4F4F-BF55-EB470695D82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956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AA8FD-CCA4-4F4F-BF55-EB470695D82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217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AA8FD-CCA4-4F4F-BF55-EB470695D82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767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AA8FD-CCA4-4F4F-BF55-EB470695D82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722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AA8FD-CCA4-4F4F-BF55-EB470695D82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692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AA8FD-CCA4-4F4F-BF55-EB470695D82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21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AA8FD-CCA4-4F4F-BF55-EB470695D82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18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 bwMode="auto">
          <a:xfrm>
            <a:off x="914400" y="2349790"/>
            <a:ext cx="10363200" cy="2912147"/>
          </a:xfrm>
          <a:prstGeom prst="rect">
            <a:avLst/>
          </a:prstGeom>
        </p:spPr>
        <p:txBody>
          <a:bodyPr anchor="ctr"/>
          <a:lstStyle>
            <a:lvl1pPr algn="ctr">
              <a:defRPr sz="5333">
                <a:solidFill>
                  <a:srgbClr val="252E44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828800" y="5261938"/>
            <a:ext cx="8534400" cy="7537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</a:p>
        </p:txBody>
      </p:sp>
      <p:cxnSp>
        <p:nvCxnSpPr>
          <p:cNvPr id="6" name="Connecteur droit 12"/>
          <p:cNvCxnSpPr>
            <a:cxnSpLocks/>
            <a:stCxn id="4" idx="1"/>
          </p:cNvCxnSpPr>
          <p:nvPr userDrawn="1"/>
        </p:nvCxnSpPr>
        <p:spPr bwMode="auto">
          <a:xfrm flipH="1" flipV="1">
            <a:off x="3" y="3800476"/>
            <a:ext cx="914399" cy="5389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15"/>
          <p:cNvCxnSpPr>
            <a:cxnSpLocks/>
          </p:cNvCxnSpPr>
          <p:nvPr userDrawn="1"/>
        </p:nvCxnSpPr>
        <p:spPr bwMode="auto">
          <a:xfrm flipH="1" flipV="1">
            <a:off x="11277602" y="3800476"/>
            <a:ext cx="914399" cy="5389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16"/>
          <p:cNvSpPr/>
          <p:nvPr userDrawn="1"/>
        </p:nvSpPr>
        <p:spPr bwMode="auto">
          <a:xfrm>
            <a:off x="-1" y="727869"/>
            <a:ext cx="914401" cy="35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/>
          </a:p>
        </p:txBody>
      </p:sp>
      <p:sp>
        <p:nvSpPr>
          <p:cNvPr id="9" name="Rectangle 10"/>
          <p:cNvSpPr/>
          <p:nvPr userDrawn="1"/>
        </p:nvSpPr>
        <p:spPr bwMode="auto">
          <a:xfrm>
            <a:off x="9476690" y="1"/>
            <a:ext cx="2715311" cy="727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/>
          </a:p>
        </p:txBody>
      </p:sp>
      <p:pic>
        <p:nvPicPr>
          <p:cNvPr id="10" name="Image 9" descr="lam.eps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/>
        </p:blipFill>
        <p:spPr bwMode="auto">
          <a:xfrm>
            <a:off x="3964603" y="1080888"/>
            <a:ext cx="4262797" cy="136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1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1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E0F2CC0-D350-5C4F-A4A1-968702356872}" type="slidenum">
              <a:rPr lang="fr-FR"/>
              <a:t>‹N°›</a:t>
            </a:fld>
            <a:endParaRPr lang="fr-FR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75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5" name="Titre 1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105F73E-D302-7A49-9D49-5CFFB39DEAD8}" type="slidenum">
              <a:rPr lang="fr-FR"/>
              <a:t>‹N°›</a:t>
            </a:fld>
            <a:endParaRPr lang="fr-FR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000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numéro de diapositive 1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4907555-CBA5-0047-88BE-4AF3BB82ECE4}" type="slidenum">
              <a:rPr lang="fr-FR"/>
              <a:t>‹N°›</a:t>
            </a:fld>
            <a:endParaRPr lang="fr-FR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515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609602" y="1600201"/>
            <a:ext cx="4989292" cy="4525963"/>
          </a:xfrm>
        </p:spPr>
        <p:txBody>
          <a:bodyPr lIns="0" tIns="0" rIns="0" bIns="0">
            <a:no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5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97602" y="1600201"/>
            <a:ext cx="4989292" cy="4525963"/>
          </a:xfrm>
        </p:spPr>
        <p:txBody>
          <a:bodyPr lIns="0" rIns="0" bIns="0">
            <a:no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Titre 1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" name="Espace réservé du numéro de diapositive 1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A3E08B6-E9BE-D942-B2DA-2F979D281752}" type="slidenum">
              <a:rPr lang="fr-FR"/>
              <a:t>‹N°›</a:t>
            </a:fld>
            <a:endParaRPr lang="fr-FR"/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252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535113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18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93369" y="1535113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18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93369" y="2174875"/>
            <a:ext cx="5389033" cy="3951288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8" name="Titre 2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" name="Espace réservé du numéro de diapositive 1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14FB542-72F1-AF43-9406-37DC7932295C}" type="slidenum">
              <a:rPr lang="fr-FR"/>
              <a:t>‹N°›</a:t>
            </a:fld>
            <a:endParaRPr lang="fr-FR"/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10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En-têt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/>
          </p:cNvSpPr>
          <p:nvPr/>
        </p:nvSpPr>
        <p:spPr bwMode="auto">
          <a:xfrm>
            <a:off x="4447118" y="1158875"/>
            <a:ext cx="5492749" cy="4810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342900" indent="-3429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defRPr/>
            </a:pPr>
            <a:r>
              <a:rPr lang="fr-FR" sz="1333" b="1">
                <a:solidFill>
                  <a:srgbClr val="FFFFFF"/>
                </a:solidFill>
                <a:latin typeface="Verdana"/>
                <a:cs typeface="Arial"/>
              </a:rPr>
              <a:t>TITRE DE LA PRÉSENTATION</a:t>
            </a:r>
            <a:endParaRPr sz="2400"/>
          </a:p>
          <a:p>
            <a:pPr>
              <a:defRPr/>
            </a:pPr>
            <a:r>
              <a:rPr lang="fr-FR" sz="1333" b="1">
                <a:solidFill>
                  <a:srgbClr val="FFFFFF"/>
                </a:solidFill>
                <a:latin typeface="Verdana"/>
                <a:cs typeface="Arial"/>
              </a:rPr>
              <a:t>&gt; TITRE DE LA PARTIE</a:t>
            </a:r>
            <a:endParaRPr sz="2400"/>
          </a:p>
        </p:txBody>
      </p:sp>
      <p:cxnSp>
        <p:nvCxnSpPr>
          <p:cNvPr id="5" name="Connecteur droit 4"/>
          <p:cNvCxnSpPr>
            <a:cxnSpLocks/>
          </p:cNvCxnSpPr>
          <p:nvPr userDrawn="1"/>
        </p:nvCxnSpPr>
        <p:spPr bwMode="auto">
          <a:xfrm flipH="1">
            <a:off x="0" y="3800475"/>
            <a:ext cx="1219200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963084" y="4116192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 bwMode="auto">
          <a:xfrm>
            <a:off x="963084" y="2906328"/>
            <a:ext cx="10363200" cy="18066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333" b="1" cap="none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8" name="Rectangle 12"/>
          <p:cNvSpPr/>
          <p:nvPr userDrawn="1"/>
        </p:nvSpPr>
        <p:spPr bwMode="auto">
          <a:xfrm>
            <a:off x="9435801" y="98330"/>
            <a:ext cx="1843915" cy="643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/>
          </a:p>
        </p:txBody>
      </p:sp>
      <p:sp>
        <p:nvSpPr>
          <p:cNvPr id="9" name="Espace réservé du numéro de diapositive 1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21F9160-95F5-3A43-8F66-4DB16E9435EB}" type="slidenum">
              <a:rPr lang="fr-FR"/>
              <a:t>‹N°›</a:t>
            </a:fld>
            <a:endParaRPr lang="fr-FR"/>
          </a:p>
        </p:txBody>
      </p:sp>
      <p:sp>
        <p:nvSpPr>
          <p:cNvPr id="10" name="Rectangle 11"/>
          <p:cNvSpPr/>
          <p:nvPr userDrawn="1"/>
        </p:nvSpPr>
        <p:spPr bwMode="auto">
          <a:xfrm>
            <a:off x="-1" y="727869"/>
            <a:ext cx="914401" cy="35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/>
          </a:p>
        </p:txBody>
      </p:sp>
      <p:pic>
        <p:nvPicPr>
          <p:cNvPr id="11" name="Image 13" descr="lam.eps"/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536440" y="1383026"/>
            <a:ext cx="3119121" cy="99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7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1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E0F2CC0-D350-5C4F-A4A1-968702356872}" type="slidenum">
              <a:rPr lang="fr-FR"/>
              <a:t>‹N°›</a:t>
            </a:fld>
            <a:endParaRPr lang="fr-FR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38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5" name="Titre 1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105F73E-D302-7A49-9D49-5CFFB39DEAD8}" type="slidenum">
              <a:rPr lang="fr-FR"/>
              <a:t>‹N°›</a:t>
            </a:fld>
            <a:endParaRPr lang="fr-FR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53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numéro de diapositive 1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4907555-CBA5-0047-88BE-4AF3BB82ECE4}" type="slidenum">
              <a:rPr lang="fr-FR"/>
              <a:t>‹N°›</a:t>
            </a:fld>
            <a:endParaRPr lang="fr-FR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10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609602" y="1600201"/>
            <a:ext cx="4989292" cy="4525963"/>
          </a:xfrm>
        </p:spPr>
        <p:txBody>
          <a:bodyPr lIns="0" tIns="0" rIns="0" bIns="0">
            <a:no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5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97602" y="1600201"/>
            <a:ext cx="4989292" cy="4525963"/>
          </a:xfrm>
        </p:spPr>
        <p:txBody>
          <a:bodyPr lIns="0" rIns="0" bIns="0">
            <a:no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Titre 1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" name="Espace réservé du numéro de diapositive 1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A3E08B6-E9BE-D942-B2DA-2F979D281752}" type="slidenum">
              <a:rPr lang="fr-FR"/>
              <a:t>‹N°›</a:t>
            </a:fld>
            <a:endParaRPr lang="fr-FR"/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56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535113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18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93369" y="1535113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18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93369" y="2174875"/>
            <a:ext cx="5389033" cy="3951288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8" name="Titre 2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" name="Espace réservé du numéro de diapositive 1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14FB542-72F1-AF43-9406-37DC7932295C}" type="slidenum">
              <a:rPr lang="fr-FR"/>
              <a:t>‹N°›</a:t>
            </a:fld>
            <a:endParaRPr lang="fr-FR"/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72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 bwMode="auto">
          <a:xfrm>
            <a:off x="914400" y="2349790"/>
            <a:ext cx="10363200" cy="2912147"/>
          </a:xfrm>
          <a:prstGeom prst="rect">
            <a:avLst/>
          </a:prstGeom>
        </p:spPr>
        <p:txBody>
          <a:bodyPr anchor="ctr"/>
          <a:lstStyle>
            <a:lvl1pPr algn="ctr">
              <a:defRPr sz="5333">
                <a:solidFill>
                  <a:srgbClr val="252E44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828800" y="5261938"/>
            <a:ext cx="8534400" cy="7537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</a:p>
        </p:txBody>
      </p:sp>
      <p:cxnSp>
        <p:nvCxnSpPr>
          <p:cNvPr id="6" name="Connecteur droit 12"/>
          <p:cNvCxnSpPr>
            <a:cxnSpLocks/>
            <a:stCxn id="4" idx="1"/>
          </p:cNvCxnSpPr>
          <p:nvPr userDrawn="1"/>
        </p:nvCxnSpPr>
        <p:spPr bwMode="auto">
          <a:xfrm flipH="1" flipV="1">
            <a:off x="3" y="3800476"/>
            <a:ext cx="914399" cy="5389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15"/>
          <p:cNvCxnSpPr>
            <a:cxnSpLocks/>
          </p:cNvCxnSpPr>
          <p:nvPr userDrawn="1"/>
        </p:nvCxnSpPr>
        <p:spPr bwMode="auto">
          <a:xfrm flipH="1" flipV="1">
            <a:off x="11277602" y="3800476"/>
            <a:ext cx="914399" cy="5389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16"/>
          <p:cNvSpPr/>
          <p:nvPr userDrawn="1"/>
        </p:nvSpPr>
        <p:spPr bwMode="auto">
          <a:xfrm>
            <a:off x="-1" y="727869"/>
            <a:ext cx="914401" cy="35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/>
          </a:p>
        </p:txBody>
      </p:sp>
      <p:sp>
        <p:nvSpPr>
          <p:cNvPr id="9" name="Rectangle 10"/>
          <p:cNvSpPr/>
          <p:nvPr userDrawn="1"/>
        </p:nvSpPr>
        <p:spPr bwMode="auto">
          <a:xfrm>
            <a:off x="9476690" y="1"/>
            <a:ext cx="2715311" cy="727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/>
          </a:p>
        </p:txBody>
      </p:sp>
      <p:pic>
        <p:nvPicPr>
          <p:cNvPr id="10" name="Image 9" descr="lam.eps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/>
        </p:blipFill>
        <p:spPr bwMode="auto">
          <a:xfrm>
            <a:off x="3964603" y="1080888"/>
            <a:ext cx="4262797" cy="136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8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En-têt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/>
          </p:cNvSpPr>
          <p:nvPr/>
        </p:nvSpPr>
        <p:spPr bwMode="auto">
          <a:xfrm>
            <a:off x="4447118" y="1158875"/>
            <a:ext cx="5492749" cy="4810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342900" indent="-3429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defRPr/>
            </a:pPr>
            <a:r>
              <a:rPr lang="fr-FR" sz="1333" b="1">
                <a:solidFill>
                  <a:srgbClr val="FFFFFF"/>
                </a:solidFill>
                <a:latin typeface="Verdana"/>
                <a:cs typeface="Arial"/>
              </a:rPr>
              <a:t>TITRE DE LA PRÉSENTATION</a:t>
            </a:r>
            <a:endParaRPr sz="2400"/>
          </a:p>
          <a:p>
            <a:pPr>
              <a:defRPr/>
            </a:pPr>
            <a:r>
              <a:rPr lang="fr-FR" sz="1333" b="1">
                <a:solidFill>
                  <a:srgbClr val="FFFFFF"/>
                </a:solidFill>
                <a:latin typeface="Verdana"/>
                <a:cs typeface="Arial"/>
              </a:rPr>
              <a:t>&gt; TITRE DE LA PARTIE</a:t>
            </a:r>
            <a:endParaRPr sz="2400"/>
          </a:p>
        </p:txBody>
      </p:sp>
      <p:cxnSp>
        <p:nvCxnSpPr>
          <p:cNvPr id="5" name="Connecteur droit 4"/>
          <p:cNvCxnSpPr>
            <a:cxnSpLocks/>
          </p:cNvCxnSpPr>
          <p:nvPr userDrawn="1"/>
        </p:nvCxnSpPr>
        <p:spPr bwMode="auto">
          <a:xfrm flipH="1">
            <a:off x="0" y="3800475"/>
            <a:ext cx="1219200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963084" y="4116192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 bwMode="auto">
          <a:xfrm>
            <a:off x="963084" y="2906328"/>
            <a:ext cx="10363200" cy="18066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333" b="1" cap="none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8" name="Rectangle 12"/>
          <p:cNvSpPr/>
          <p:nvPr userDrawn="1"/>
        </p:nvSpPr>
        <p:spPr bwMode="auto">
          <a:xfrm>
            <a:off x="9435801" y="98330"/>
            <a:ext cx="1843915" cy="643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/>
          </a:p>
        </p:txBody>
      </p:sp>
      <p:sp>
        <p:nvSpPr>
          <p:cNvPr id="9" name="Espace réservé du numéro de diapositive 1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21F9160-95F5-3A43-8F66-4DB16E9435EB}" type="slidenum">
              <a:rPr lang="fr-FR"/>
              <a:t>‹N°›</a:t>
            </a:fld>
            <a:endParaRPr lang="fr-FR"/>
          </a:p>
        </p:txBody>
      </p:sp>
      <p:sp>
        <p:nvSpPr>
          <p:cNvPr id="10" name="Rectangle 11"/>
          <p:cNvSpPr/>
          <p:nvPr userDrawn="1"/>
        </p:nvSpPr>
        <p:spPr bwMode="auto">
          <a:xfrm>
            <a:off x="-1" y="727869"/>
            <a:ext cx="914401" cy="35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/>
          </a:p>
        </p:txBody>
      </p:sp>
      <p:pic>
        <p:nvPicPr>
          <p:cNvPr id="11" name="Image 13" descr="lam.eps"/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536440" y="1383026"/>
            <a:ext cx="3119121" cy="99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0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Relationship Id="rId1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9">
            <a:alphaModFix amt="50000"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/>
          <p:nvPr/>
        </p:nvGrpSpPr>
        <p:grpSpPr bwMode="auto">
          <a:xfrm rot="5400000">
            <a:off x="-2067133" y="3028528"/>
            <a:ext cx="5915300" cy="1343085"/>
            <a:chOff x="3352" y="7829"/>
            <a:chExt cx="5198" cy="1180"/>
          </a:xfrm>
          <a:solidFill>
            <a:srgbClr val="E7E8E8"/>
          </a:solidFill>
        </p:grpSpPr>
        <p:sp>
          <p:nvSpPr>
            <p:cNvPr id="5" name="Freeform 10"/>
            <p:cNvSpPr/>
            <p:nvPr/>
          </p:nvSpPr>
          <p:spPr bwMode="auto">
            <a:xfrm>
              <a:off x="3352" y="7829"/>
              <a:ext cx="5198" cy="1180"/>
            </a:xfrm>
            <a:custGeom>
              <a:avLst/>
              <a:gdLst>
                <a:gd name="T0" fmla="+- 0 3410 3353"/>
                <a:gd name="T1" fmla="*/ T0 w 5198"/>
                <a:gd name="T2" fmla="+- 0 7831 7829"/>
                <a:gd name="T3" fmla="*/ 7831 h 1180"/>
                <a:gd name="T4" fmla="+- 0 3358 3353"/>
                <a:gd name="T5" fmla="*/ T4 w 5198"/>
                <a:gd name="T6" fmla="+- 0 7907 7829"/>
                <a:gd name="T7" fmla="*/ 7907 h 1180"/>
                <a:gd name="T8" fmla="+- 0 3356 3353"/>
                <a:gd name="T9" fmla="*/ T8 w 5198"/>
                <a:gd name="T10" fmla="+- 0 7989 7829"/>
                <a:gd name="T11" fmla="*/ 7989 h 1180"/>
                <a:gd name="T12" fmla="+- 0 3430 3353"/>
                <a:gd name="T13" fmla="*/ T12 w 5198"/>
                <a:gd name="T14" fmla="+- 0 8103 7829"/>
                <a:gd name="T15" fmla="*/ 8103 h 1180"/>
                <a:gd name="T16" fmla="+- 0 3464 3353"/>
                <a:gd name="T17" fmla="*/ T16 w 5198"/>
                <a:gd name="T18" fmla="+- 0 8133 7829"/>
                <a:gd name="T19" fmla="*/ 8133 h 1180"/>
                <a:gd name="T20" fmla="+- 0 3499 3353"/>
                <a:gd name="T21" fmla="*/ T20 w 5198"/>
                <a:gd name="T22" fmla="+- 0 8163 7829"/>
                <a:gd name="T23" fmla="*/ 8163 h 1180"/>
                <a:gd name="T24" fmla="+- 0 3522 3353"/>
                <a:gd name="T25" fmla="*/ T24 w 5198"/>
                <a:gd name="T26" fmla="+- 0 8181 7829"/>
                <a:gd name="T27" fmla="*/ 8181 h 1180"/>
                <a:gd name="T28" fmla="+- 0 3547 3353"/>
                <a:gd name="T29" fmla="*/ T28 w 5198"/>
                <a:gd name="T30" fmla="+- 0 8201 7829"/>
                <a:gd name="T31" fmla="*/ 8201 h 1180"/>
                <a:gd name="T32" fmla="+- 0 3575 3353"/>
                <a:gd name="T33" fmla="*/ T32 w 5198"/>
                <a:gd name="T34" fmla="+- 0 8223 7829"/>
                <a:gd name="T35" fmla="*/ 8223 h 1180"/>
                <a:gd name="T36" fmla="+- 0 3605 3353"/>
                <a:gd name="T37" fmla="*/ T36 w 5198"/>
                <a:gd name="T38" fmla="+- 0 8245 7829"/>
                <a:gd name="T39" fmla="*/ 8245 h 1180"/>
                <a:gd name="T40" fmla="+- 0 3674 3353"/>
                <a:gd name="T41" fmla="*/ T40 w 5198"/>
                <a:gd name="T42" fmla="+- 0 8293 7829"/>
                <a:gd name="T43" fmla="*/ 8293 h 1180"/>
                <a:gd name="T44" fmla="+- 0 3732 3353"/>
                <a:gd name="T45" fmla="*/ T44 w 5198"/>
                <a:gd name="T46" fmla="+- 0 8331 7829"/>
                <a:gd name="T47" fmla="*/ 8331 h 1180"/>
                <a:gd name="T48" fmla="+- 0 3775 3353"/>
                <a:gd name="T49" fmla="*/ T48 w 5198"/>
                <a:gd name="T50" fmla="+- 0 8357 7829"/>
                <a:gd name="T51" fmla="*/ 8357 h 1180"/>
                <a:gd name="T52" fmla="+- 0 3970 3353"/>
                <a:gd name="T53" fmla="*/ T52 w 5198"/>
                <a:gd name="T54" fmla="+- 0 8473 7829"/>
                <a:gd name="T55" fmla="*/ 8473 h 1180"/>
                <a:gd name="T56" fmla="+- 0 4039 3353"/>
                <a:gd name="T57" fmla="*/ T56 w 5198"/>
                <a:gd name="T58" fmla="+- 0 8511 7829"/>
                <a:gd name="T59" fmla="*/ 8511 h 1180"/>
                <a:gd name="T60" fmla="+- 0 4420 3353"/>
                <a:gd name="T61" fmla="*/ T60 w 5198"/>
                <a:gd name="T62" fmla="+- 0 8697 7829"/>
                <a:gd name="T63" fmla="*/ 8697 h 1180"/>
                <a:gd name="T64" fmla="+- 0 4801 3353"/>
                <a:gd name="T65" fmla="*/ T64 w 5198"/>
                <a:gd name="T66" fmla="+- 0 8841 7829"/>
                <a:gd name="T67" fmla="*/ 8841 h 1180"/>
                <a:gd name="T68" fmla="+- 0 5012 3353"/>
                <a:gd name="T69" fmla="*/ T68 w 5198"/>
                <a:gd name="T70" fmla="+- 0 8899 7829"/>
                <a:gd name="T71" fmla="*/ 8899 h 1180"/>
                <a:gd name="T72" fmla="+- 0 5154 3353"/>
                <a:gd name="T73" fmla="*/ T72 w 5198"/>
                <a:gd name="T74" fmla="+- 0 8933 7829"/>
                <a:gd name="T75" fmla="*/ 8933 h 1180"/>
                <a:gd name="T76" fmla="+- 0 5225 3353"/>
                <a:gd name="T77" fmla="*/ T76 w 5198"/>
                <a:gd name="T78" fmla="+- 0 8947 7829"/>
                <a:gd name="T79" fmla="*/ 8947 h 1180"/>
                <a:gd name="T80" fmla="+- 0 5408 3353"/>
                <a:gd name="T81" fmla="*/ T80 w 5198"/>
                <a:gd name="T82" fmla="+- 0 8975 7829"/>
                <a:gd name="T83" fmla="*/ 8975 h 1180"/>
                <a:gd name="T84" fmla="+- 0 5559 3353"/>
                <a:gd name="T85" fmla="*/ T84 w 5198"/>
                <a:gd name="T86" fmla="+- 0 8993 7829"/>
                <a:gd name="T87" fmla="*/ 8993 h 1180"/>
                <a:gd name="T88" fmla="+- 0 5636 3353"/>
                <a:gd name="T89" fmla="*/ T88 w 5198"/>
                <a:gd name="T90" fmla="+- 0 8999 7829"/>
                <a:gd name="T91" fmla="*/ 8999 h 1180"/>
                <a:gd name="T92" fmla="+- 0 6077 3353"/>
                <a:gd name="T93" fmla="*/ T92 w 5198"/>
                <a:gd name="T94" fmla="+- 0 9009 7829"/>
                <a:gd name="T95" fmla="*/ 9009 h 1180"/>
                <a:gd name="T96" fmla="+- 0 6506 3353"/>
                <a:gd name="T97" fmla="*/ T96 w 5198"/>
                <a:gd name="T98" fmla="+- 0 8975 7829"/>
                <a:gd name="T99" fmla="*/ 8975 h 1180"/>
                <a:gd name="T100" fmla="+- 0 6690 3353"/>
                <a:gd name="T101" fmla="*/ T100 w 5198"/>
                <a:gd name="T102" fmla="+- 0 8943 7829"/>
                <a:gd name="T103" fmla="*/ 8943 h 1180"/>
                <a:gd name="T104" fmla="+- 0 6903 3353"/>
                <a:gd name="T105" fmla="*/ T104 w 5198"/>
                <a:gd name="T106" fmla="+- 0 8897 7829"/>
                <a:gd name="T107" fmla="*/ 8897 h 1180"/>
                <a:gd name="T108" fmla="+- 0 7179 3353"/>
                <a:gd name="T109" fmla="*/ T108 w 5198"/>
                <a:gd name="T110" fmla="+- 0 8813 7829"/>
                <a:gd name="T111" fmla="*/ 8813 h 1180"/>
                <a:gd name="T112" fmla="+- 0 7247 3353"/>
                <a:gd name="T113" fmla="*/ T112 w 5198"/>
                <a:gd name="T114" fmla="+- 0 8789 7829"/>
                <a:gd name="T115" fmla="*/ 8789 h 1180"/>
                <a:gd name="T116" fmla="+- 0 7348 3353"/>
                <a:gd name="T117" fmla="*/ T116 w 5198"/>
                <a:gd name="T118" fmla="+- 0 8751 7829"/>
                <a:gd name="T119" fmla="*/ 8751 h 1180"/>
                <a:gd name="T120" fmla="+- 0 7448 3353"/>
                <a:gd name="T121" fmla="*/ T120 w 5198"/>
                <a:gd name="T122" fmla="+- 0 8711 7829"/>
                <a:gd name="T123" fmla="*/ 8711 h 1180"/>
                <a:gd name="T124" fmla="+- 0 7515 3353"/>
                <a:gd name="T125" fmla="*/ T124 w 5198"/>
                <a:gd name="T126" fmla="+- 0 8681 7829"/>
                <a:gd name="T127" fmla="*/ 8681 h 1180"/>
                <a:gd name="T128" fmla="+- 0 7825 3353"/>
                <a:gd name="T129" fmla="*/ T128 w 5198"/>
                <a:gd name="T130" fmla="+- 0 8529 7829"/>
                <a:gd name="T131" fmla="*/ 8529 h 1180"/>
                <a:gd name="T132" fmla="+- 0 5856 3353"/>
                <a:gd name="T133" fmla="*/ T132 w 5198"/>
                <a:gd name="T134" fmla="+- 0 8483 7829"/>
                <a:gd name="T135" fmla="*/ 8483 h 1180"/>
                <a:gd name="T136" fmla="+- 0 5759 3353"/>
                <a:gd name="T137" fmla="*/ T136 w 5198"/>
                <a:gd name="T138" fmla="+- 0 8481 7829"/>
                <a:gd name="T139" fmla="*/ 8481 h 1180"/>
                <a:gd name="T140" fmla="+- 0 5616 3353"/>
                <a:gd name="T141" fmla="*/ T140 w 5198"/>
                <a:gd name="T142" fmla="+- 0 8473 7829"/>
                <a:gd name="T143" fmla="*/ 8473 h 1180"/>
                <a:gd name="T144" fmla="+- 0 5428 3353"/>
                <a:gd name="T145" fmla="*/ T144 w 5198"/>
                <a:gd name="T146" fmla="+- 0 8455 7829"/>
                <a:gd name="T147" fmla="*/ 8455 h 1180"/>
                <a:gd name="T148" fmla="+- 0 5290 3353"/>
                <a:gd name="T149" fmla="*/ T148 w 5198"/>
                <a:gd name="T150" fmla="+- 0 8439 7829"/>
                <a:gd name="T151" fmla="*/ 8439 h 1180"/>
                <a:gd name="T152" fmla="+- 0 5199 3353"/>
                <a:gd name="T153" fmla="*/ T152 w 5198"/>
                <a:gd name="T154" fmla="+- 0 8425 7829"/>
                <a:gd name="T155" fmla="*/ 8425 h 1180"/>
                <a:gd name="T156" fmla="+- 0 5065 3353"/>
                <a:gd name="T157" fmla="*/ T156 w 5198"/>
                <a:gd name="T158" fmla="+- 0 8399 7829"/>
                <a:gd name="T159" fmla="*/ 8399 h 1180"/>
                <a:gd name="T160" fmla="+- 0 4934 3353"/>
                <a:gd name="T161" fmla="*/ T160 w 5198"/>
                <a:gd name="T162" fmla="+- 0 8371 7829"/>
                <a:gd name="T163" fmla="*/ 8371 h 1180"/>
                <a:gd name="T164" fmla="+- 0 4729 3353"/>
                <a:gd name="T165" fmla="*/ T164 w 5198"/>
                <a:gd name="T166" fmla="+- 0 8323 7829"/>
                <a:gd name="T167" fmla="*/ 8323 h 1180"/>
                <a:gd name="T168" fmla="+- 0 4509 3353"/>
                <a:gd name="T169" fmla="*/ T168 w 5198"/>
                <a:gd name="T170" fmla="+- 0 8263 7829"/>
                <a:gd name="T171" fmla="*/ 8263 h 1180"/>
                <a:gd name="T172" fmla="+- 0 4408 3353"/>
                <a:gd name="T173" fmla="*/ T172 w 5198"/>
                <a:gd name="T174" fmla="+- 0 8231 7829"/>
                <a:gd name="T175" fmla="*/ 8231 h 1180"/>
                <a:gd name="T176" fmla="+- 0 4345 3353"/>
                <a:gd name="T177" fmla="*/ T176 w 5198"/>
                <a:gd name="T178" fmla="+- 0 8209 7829"/>
                <a:gd name="T179" fmla="*/ 8209 h 1180"/>
                <a:gd name="T180" fmla="+- 0 4284 3353"/>
                <a:gd name="T181" fmla="*/ T180 w 5198"/>
                <a:gd name="T182" fmla="+- 0 8187 7829"/>
                <a:gd name="T183" fmla="*/ 8187 h 1180"/>
                <a:gd name="T184" fmla="+- 0 4225 3353"/>
                <a:gd name="T185" fmla="*/ T184 w 5198"/>
                <a:gd name="T186" fmla="+- 0 8165 7829"/>
                <a:gd name="T187" fmla="*/ 8165 h 1180"/>
                <a:gd name="T188" fmla="+- 0 4138 3353"/>
                <a:gd name="T189" fmla="*/ T188 w 5198"/>
                <a:gd name="T190" fmla="+- 0 8131 7829"/>
                <a:gd name="T191" fmla="*/ 8131 h 1180"/>
                <a:gd name="T192" fmla="+- 0 3934 3353"/>
                <a:gd name="T193" fmla="*/ T192 w 5198"/>
                <a:gd name="T194" fmla="+- 0 8049 7829"/>
                <a:gd name="T195" fmla="*/ 8049 h 1180"/>
                <a:gd name="T196" fmla="+- 0 3846 3353"/>
                <a:gd name="T197" fmla="*/ T196 w 5198"/>
                <a:gd name="T198" fmla="+- 0 8011 7829"/>
                <a:gd name="T199" fmla="*/ 8011 h 1180"/>
                <a:gd name="T200" fmla="+- 0 3757 3353"/>
                <a:gd name="T201" fmla="*/ T200 w 5198"/>
                <a:gd name="T202" fmla="+- 0 7971 7829"/>
                <a:gd name="T203" fmla="*/ 7971 h 1180"/>
                <a:gd name="T204" fmla="+- 0 3638 3353"/>
                <a:gd name="T205" fmla="*/ T204 w 5198"/>
                <a:gd name="T206" fmla="+- 0 7917 7829"/>
                <a:gd name="T207" fmla="*/ 7917 h 1180"/>
                <a:gd name="T208" fmla="+- 0 3587 3353"/>
                <a:gd name="T209" fmla="*/ T208 w 5198"/>
                <a:gd name="T210" fmla="+- 0 7893 7829"/>
                <a:gd name="T211" fmla="*/ 7893 h 1180"/>
                <a:gd name="T212" fmla="+- 0 3542 3353"/>
                <a:gd name="T213" fmla="*/ T212 w 5198"/>
                <a:gd name="T214" fmla="+- 0 7873 7829"/>
                <a:gd name="T215" fmla="*/ 7873 h 1180"/>
                <a:gd name="T216" fmla="+- 0 3503 3353"/>
                <a:gd name="T217" fmla="*/ T216 w 5198"/>
                <a:gd name="T218" fmla="+- 0 7857 7829"/>
                <a:gd name="T219" fmla="*/ 7857 h 1180"/>
                <a:gd name="T220" fmla="+- 0 3471 3353"/>
                <a:gd name="T221" fmla="*/ T220 w 5198"/>
                <a:gd name="T222" fmla="+- 0 7845 7829"/>
                <a:gd name="T223" fmla="*/ 7845 h 1180"/>
                <a:gd name="T224" fmla="+- 0 3445 3353"/>
                <a:gd name="T225" fmla="*/ T224 w 5198"/>
                <a:gd name="T226" fmla="+- 0 7837 7829"/>
                <a:gd name="T227" fmla="*/ 7837 h 1180"/>
                <a:gd name="T228" fmla="+- 0 3424 3353"/>
                <a:gd name="T229" fmla="*/ T228 w 5198"/>
                <a:gd name="T230" fmla="+- 0 7831 7829"/>
                <a:gd name="T231" fmla="*/ 7831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5198" h="1180" extrusionOk="0">
                  <a:moveTo>
                    <a:pt x="71" y="2"/>
                  </a:moveTo>
                  <a:lnTo>
                    <a:pt x="57" y="2"/>
                  </a:lnTo>
                  <a:lnTo>
                    <a:pt x="42" y="8"/>
                  </a:lnTo>
                  <a:lnTo>
                    <a:pt x="5" y="78"/>
                  </a:lnTo>
                  <a:lnTo>
                    <a:pt x="0" y="140"/>
                  </a:lnTo>
                  <a:lnTo>
                    <a:pt x="3" y="160"/>
                  </a:lnTo>
                  <a:lnTo>
                    <a:pt x="35" y="228"/>
                  </a:lnTo>
                  <a:lnTo>
                    <a:pt x="77" y="274"/>
                  </a:lnTo>
                  <a:lnTo>
                    <a:pt x="94" y="290"/>
                  </a:lnTo>
                  <a:lnTo>
                    <a:pt x="111" y="304"/>
                  </a:lnTo>
                  <a:lnTo>
                    <a:pt x="128" y="318"/>
                  </a:lnTo>
                  <a:lnTo>
                    <a:pt x="146" y="334"/>
                  </a:lnTo>
                  <a:lnTo>
                    <a:pt x="157" y="342"/>
                  </a:lnTo>
                  <a:lnTo>
                    <a:pt x="169" y="352"/>
                  </a:lnTo>
                  <a:lnTo>
                    <a:pt x="181" y="362"/>
                  </a:lnTo>
                  <a:lnTo>
                    <a:pt x="194" y="372"/>
                  </a:lnTo>
                  <a:lnTo>
                    <a:pt x="208" y="382"/>
                  </a:lnTo>
                  <a:lnTo>
                    <a:pt x="222" y="394"/>
                  </a:lnTo>
                  <a:lnTo>
                    <a:pt x="237" y="404"/>
                  </a:lnTo>
                  <a:lnTo>
                    <a:pt x="252" y="416"/>
                  </a:lnTo>
                  <a:lnTo>
                    <a:pt x="268" y="428"/>
                  </a:lnTo>
                  <a:lnTo>
                    <a:pt x="321" y="464"/>
                  </a:lnTo>
                  <a:lnTo>
                    <a:pt x="359" y="488"/>
                  </a:lnTo>
                  <a:lnTo>
                    <a:pt x="379" y="502"/>
                  </a:lnTo>
                  <a:lnTo>
                    <a:pt x="400" y="516"/>
                  </a:lnTo>
                  <a:lnTo>
                    <a:pt x="422" y="528"/>
                  </a:lnTo>
                  <a:lnTo>
                    <a:pt x="479" y="564"/>
                  </a:lnTo>
                  <a:lnTo>
                    <a:pt x="617" y="644"/>
                  </a:lnTo>
                  <a:lnTo>
                    <a:pt x="652" y="662"/>
                  </a:lnTo>
                  <a:lnTo>
                    <a:pt x="686" y="682"/>
                  </a:lnTo>
                  <a:lnTo>
                    <a:pt x="859" y="772"/>
                  </a:lnTo>
                  <a:lnTo>
                    <a:pt x="1067" y="868"/>
                  </a:lnTo>
                  <a:lnTo>
                    <a:pt x="1274" y="952"/>
                  </a:lnTo>
                  <a:lnTo>
                    <a:pt x="1448" y="1012"/>
                  </a:lnTo>
                  <a:lnTo>
                    <a:pt x="1624" y="1062"/>
                  </a:lnTo>
                  <a:lnTo>
                    <a:pt x="1659" y="1070"/>
                  </a:lnTo>
                  <a:lnTo>
                    <a:pt x="1695" y="1080"/>
                  </a:lnTo>
                  <a:lnTo>
                    <a:pt x="1801" y="1104"/>
                  </a:lnTo>
                  <a:lnTo>
                    <a:pt x="1837" y="1110"/>
                  </a:lnTo>
                  <a:lnTo>
                    <a:pt x="1872" y="1118"/>
                  </a:lnTo>
                  <a:lnTo>
                    <a:pt x="2018" y="1142"/>
                  </a:lnTo>
                  <a:lnTo>
                    <a:pt x="2055" y="1146"/>
                  </a:lnTo>
                  <a:lnTo>
                    <a:pt x="2092" y="1152"/>
                  </a:lnTo>
                  <a:lnTo>
                    <a:pt x="2206" y="1164"/>
                  </a:lnTo>
                  <a:lnTo>
                    <a:pt x="2244" y="1166"/>
                  </a:lnTo>
                  <a:lnTo>
                    <a:pt x="2283" y="1170"/>
                  </a:lnTo>
                  <a:lnTo>
                    <a:pt x="2480" y="1180"/>
                  </a:lnTo>
                  <a:lnTo>
                    <a:pt x="2724" y="1180"/>
                  </a:lnTo>
                  <a:lnTo>
                    <a:pt x="2923" y="1170"/>
                  </a:lnTo>
                  <a:lnTo>
                    <a:pt x="3153" y="1146"/>
                  </a:lnTo>
                  <a:lnTo>
                    <a:pt x="3300" y="1122"/>
                  </a:lnTo>
                  <a:lnTo>
                    <a:pt x="3337" y="1114"/>
                  </a:lnTo>
                  <a:lnTo>
                    <a:pt x="3373" y="1108"/>
                  </a:lnTo>
                  <a:lnTo>
                    <a:pt x="3550" y="1068"/>
                  </a:lnTo>
                  <a:lnTo>
                    <a:pt x="3758" y="1008"/>
                  </a:lnTo>
                  <a:lnTo>
                    <a:pt x="3826" y="984"/>
                  </a:lnTo>
                  <a:lnTo>
                    <a:pt x="3860" y="974"/>
                  </a:lnTo>
                  <a:lnTo>
                    <a:pt x="3894" y="960"/>
                  </a:lnTo>
                  <a:lnTo>
                    <a:pt x="3961" y="936"/>
                  </a:lnTo>
                  <a:lnTo>
                    <a:pt x="3995" y="922"/>
                  </a:lnTo>
                  <a:lnTo>
                    <a:pt x="4028" y="910"/>
                  </a:lnTo>
                  <a:lnTo>
                    <a:pt x="4095" y="882"/>
                  </a:lnTo>
                  <a:lnTo>
                    <a:pt x="4128" y="866"/>
                  </a:lnTo>
                  <a:lnTo>
                    <a:pt x="4162" y="852"/>
                  </a:lnTo>
                  <a:lnTo>
                    <a:pt x="4332" y="772"/>
                  </a:lnTo>
                  <a:lnTo>
                    <a:pt x="4472" y="700"/>
                  </a:lnTo>
                  <a:lnTo>
                    <a:pt x="4554" y="654"/>
                  </a:lnTo>
                  <a:lnTo>
                    <a:pt x="2503" y="654"/>
                  </a:lnTo>
                  <a:lnTo>
                    <a:pt x="2455" y="652"/>
                  </a:lnTo>
                  <a:lnTo>
                    <a:pt x="2406" y="652"/>
                  </a:lnTo>
                  <a:lnTo>
                    <a:pt x="2358" y="648"/>
                  </a:lnTo>
                  <a:lnTo>
                    <a:pt x="2263" y="644"/>
                  </a:lnTo>
                  <a:lnTo>
                    <a:pt x="2121" y="632"/>
                  </a:lnTo>
                  <a:lnTo>
                    <a:pt x="2075" y="626"/>
                  </a:lnTo>
                  <a:lnTo>
                    <a:pt x="2029" y="622"/>
                  </a:lnTo>
                  <a:lnTo>
                    <a:pt x="1937" y="610"/>
                  </a:lnTo>
                  <a:lnTo>
                    <a:pt x="1891" y="602"/>
                  </a:lnTo>
                  <a:lnTo>
                    <a:pt x="1846" y="596"/>
                  </a:lnTo>
                  <a:lnTo>
                    <a:pt x="1756" y="580"/>
                  </a:lnTo>
                  <a:lnTo>
                    <a:pt x="1712" y="570"/>
                  </a:lnTo>
                  <a:lnTo>
                    <a:pt x="1667" y="562"/>
                  </a:lnTo>
                  <a:lnTo>
                    <a:pt x="1581" y="542"/>
                  </a:lnTo>
                  <a:lnTo>
                    <a:pt x="1538" y="534"/>
                  </a:lnTo>
                  <a:lnTo>
                    <a:pt x="1376" y="494"/>
                  </a:lnTo>
                  <a:lnTo>
                    <a:pt x="1263" y="464"/>
                  </a:lnTo>
                  <a:lnTo>
                    <a:pt x="1156" y="434"/>
                  </a:lnTo>
                  <a:lnTo>
                    <a:pt x="1121" y="422"/>
                  </a:lnTo>
                  <a:lnTo>
                    <a:pt x="1055" y="402"/>
                  </a:lnTo>
                  <a:lnTo>
                    <a:pt x="1023" y="392"/>
                  </a:lnTo>
                  <a:lnTo>
                    <a:pt x="992" y="380"/>
                  </a:lnTo>
                  <a:lnTo>
                    <a:pt x="961" y="370"/>
                  </a:lnTo>
                  <a:lnTo>
                    <a:pt x="931" y="358"/>
                  </a:lnTo>
                  <a:lnTo>
                    <a:pt x="902" y="348"/>
                  </a:lnTo>
                  <a:lnTo>
                    <a:pt x="872" y="336"/>
                  </a:lnTo>
                  <a:lnTo>
                    <a:pt x="843" y="326"/>
                  </a:lnTo>
                  <a:lnTo>
                    <a:pt x="785" y="302"/>
                  </a:lnTo>
                  <a:lnTo>
                    <a:pt x="756" y="292"/>
                  </a:lnTo>
                  <a:lnTo>
                    <a:pt x="581" y="220"/>
                  </a:lnTo>
                  <a:lnTo>
                    <a:pt x="552" y="206"/>
                  </a:lnTo>
                  <a:lnTo>
                    <a:pt x="493" y="182"/>
                  </a:lnTo>
                  <a:lnTo>
                    <a:pt x="434" y="154"/>
                  </a:lnTo>
                  <a:lnTo>
                    <a:pt x="404" y="142"/>
                  </a:lnTo>
                  <a:lnTo>
                    <a:pt x="314" y="100"/>
                  </a:lnTo>
                  <a:lnTo>
                    <a:pt x="285" y="88"/>
                  </a:lnTo>
                  <a:lnTo>
                    <a:pt x="259" y="76"/>
                  </a:lnTo>
                  <a:lnTo>
                    <a:pt x="234" y="64"/>
                  </a:lnTo>
                  <a:lnTo>
                    <a:pt x="210" y="54"/>
                  </a:lnTo>
                  <a:lnTo>
                    <a:pt x="189" y="44"/>
                  </a:lnTo>
                  <a:lnTo>
                    <a:pt x="169" y="36"/>
                  </a:lnTo>
                  <a:lnTo>
                    <a:pt x="150" y="28"/>
                  </a:lnTo>
                  <a:lnTo>
                    <a:pt x="133" y="22"/>
                  </a:lnTo>
                  <a:lnTo>
                    <a:pt x="118" y="16"/>
                  </a:lnTo>
                  <a:lnTo>
                    <a:pt x="104" y="12"/>
                  </a:lnTo>
                  <a:lnTo>
                    <a:pt x="92" y="8"/>
                  </a:lnTo>
                  <a:lnTo>
                    <a:pt x="81" y="4"/>
                  </a:lnTo>
                  <a:lnTo>
                    <a:pt x="71" y="2"/>
                  </a:lnTo>
                </a:path>
              </a:pathLst>
            </a:custGeom>
            <a:grpFill/>
            <a:ln w="9525">
              <a:solidFill>
                <a:srgbClr val="E7E8E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/>
            </a:p>
          </p:txBody>
        </p:sp>
        <p:sp>
          <p:nvSpPr>
            <p:cNvPr id="6" name="Freeform 11"/>
            <p:cNvSpPr/>
            <p:nvPr/>
          </p:nvSpPr>
          <p:spPr bwMode="auto">
            <a:xfrm>
              <a:off x="3352" y="7829"/>
              <a:ext cx="5198" cy="1180"/>
            </a:xfrm>
            <a:custGeom>
              <a:avLst/>
              <a:gdLst>
                <a:gd name="T0" fmla="+- 0 8470 3353"/>
                <a:gd name="T1" fmla="*/ T0 w 5198"/>
                <a:gd name="T2" fmla="+- 0 7831 7829"/>
                <a:gd name="T3" fmla="*/ 7831 h 1180"/>
                <a:gd name="T4" fmla="+- 0 8452 3353"/>
                <a:gd name="T5" fmla="*/ T4 w 5198"/>
                <a:gd name="T6" fmla="+- 0 7837 7829"/>
                <a:gd name="T7" fmla="*/ 7837 h 1180"/>
                <a:gd name="T8" fmla="+- 0 8426 3353"/>
                <a:gd name="T9" fmla="*/ T8 w 5198"/>
                <a:gd name="T10" fmla="+- 0 7847 7829"/>
                <a:gd name="T11" fmla="*/ 7847 h 1180"/>
                <a:gd name="T12" fmla="+- 0 8391 3353"/>
                <a:gd name="T13" fmla="*/ T12 w 5198"/>
                <a:gd name="T14" fmla="+- 0 7863 7829"/>
                <a:gd name="T15" fmla="*/ 7863 h 1180"/>
                <a:gd name="T16" fmla="+- 0 8348 3353"/>
                <a:gd name="T17" fmla="*/ T16 w 5198"/>
                <a:gd name="T18" fmla="+- 0 7881 7829"/>
                <a:gd name="T19" fmla="*/ 7881 h 1180"/>
                <a:gd name="T20" fmla="+- 0 8297 3353"/>
                <a:gd name="T21" fmla="*/ T20 w 5198"/>
                <a:gd name="T22" fmla="+- 0 7905 7829"/>
                <a:gd name="T23" fmla="*/ 7905 h 1180"/>
                <a:gd name="T24" fmla="+- 0 8238 3353"/>
                <a:gd name="T25" fmla="*/ T24 w 5198"/>
                <a:gd name="T26" fmla="+- 0 7931 7829"/>
                <a:gd name="T27" fmla="*/ 7931 h 1180"/>
                <a:gd name="T28" fmla="+- 0 8153 3353"/>
                <a:gd name="T29" fmla="*/ T28 w 5198"/>
                <a:gd name="T30" fmla="+- 0 7971 7829"/>
                <a:gd name="T31" fmla="*/ 7971 h 1180"/>
                <a:gd name="T32" fmla="+- 0 8047 3353"/>
                <a:gd name="T33" fmla="*/ T32 w 5198"/>
                <a:gd name="T34" fmla="+- 0 8017 7829"/>
                <a:gd name="T35" fmla="*/ 8017 h 1180"/>
                <a:gd name="T36" fmla="+- 0 7964 3353"/>
                <a:gd name="T37" fmla="*/ T36 w 5198"/>
                <a:gd name="T38" fmla="+- 0 8051 7829"/>
                <a:gd name="T39" fmla="*/ 8051 h 1180"/>
                <a:gd name="T40" fmla="+- 0 7877 3353"/>
                <a:gd name="T41" fmla="*/ T40 w 5198"/>
                <a:gd name="T42" fmla="+- 0 8085 7829"/>
                <a:gd name="T43" fmla="*/ 8085 h 1180"/>
                <a:gd name="T44" fmla="+- 0 7788 3353"/>
                <a:gd name="T45" fmla="*/ T44 w 5198"/>
                <a:gd name="T46" fmla="+- 0 8119 7829"/>
                <a:gd name="T47" fmla="*/ 8119 h 1180"/>
                <a:gd name="T48" fmla="+- 0 7727 3353"/>
                <a:gd name="T49" fmla="*/ T48 w 5198"/>
                <a:gd name="T50" fmla="+- 0 8141 7829"/>
                <a:gd name="T51" fmla="*/ 8141 h 1180"/>
                <a:gd name="T52" fmla="+- 0 7567 3353"/>
                <a:gd name="T53" fmla="*/ T52 w 5198"/>
                <a:gd name="T54" fmla="+- 0 8199 7829"/>
                <a:gd name="T55" fmla="*/ 8199 h 1180"/>
                <a:gd name="T56" fmla="+- 0 7430 3353"/>
                <a:gd name="T57" fmla="*/ T56 w 5198"/>
                <a:gd name="T58" fmla="+- 0 8245 7829"/>
                <a:gd name="T59" fmla="*/ 8245 h 1180"/>
                <a:gd name="T60" fmla="+- 0 7321 3353"/>
                <a:gd name="T61" fmla="*/ T60 w 5198"/>
                <a:gd name="T62" fmla="+- 0 8279 7829"/>
                <a:gd name="T63" fmla="*/ 8279 h 1180"/>
                <a:gd name="T64" fmla="+- 0 7246 3353"/>
                <a:gd name="T65" fmla="*/ T64 w 5198"/>
                <a:gd name="T66" fmla="+- 0 8301 7829"/>
                <a:gd name="T67" fmla="*/ 8301 h 1180"/>
                <a:gd name="T68" fmla="+- 0 7128 3353"/>
                <a:gd name="T69" fmla="*/ T68 w 5198"/>
                <a:gd name="T70" fmla="+- 0 8333 7829"/>
                <a:gd name="T71" fmla="*/ 8333 h 1180"/>
                <a:gd name="T72" fmla="+- 0 6877 3353"/>
                <a:gd name="T73" fmla="*/ T72 w 5198"/>
                <a:gd name="T74" fmla="+- 0 8391 7829"/>
                <a:gd name="T75" fmla="*/ 8391 h 1180"/>
                <a:gd name="T76" fmla="+- 0 6656 3353"/>
                <a:gd name="T77" fmla="*/ T76 w 5198"/>
                <a:gd name="T78" fmla="+- 0 8433 7829"/>
                <a:gd name="T79" fmla="*/ 8433 h 1180"/>
                <a:gd name="T80" fmla="+- 0 6289 3353"/>
                <a:gd name="T81" fmla="*/ T80 w 5198"/>
                <a:gd name="T82" fmla="+- 0 8473 7829"/>
                <a:gd name="T83" fmla="*/ 8473 h 1180"/>
                <a:gd name="T84" fmla="+- 0 6195 3353"/>
                <a:gd name="T85" fmla="*/ T84 w 5198"/>
                <a:gd name="T86" fmla="+- 0 8479 7829"/>
                <a:gd name="T87" fmla="*/ 8479 h 1180"/>
                <a:gd name="T88" fmla="+- 0 6099 3353"/>
                <a:gd name="T89" fmla="*/ T88 w 5198"/>
                <a:gd name="T90" fmla="+- 0 8481 7829"/>
                <a:gd name="T91" fmla="*/ 8481 h 1180"/>
                <a:gd name="T92" fmla="+- 0 7907 3353"/>
                <a:gd name="T93" fmla="*/ T92 w 5198"/>
                <a:gd name="T94" fmla="+- 0 8483 7829"/>
                <a:gd name="T95" fmla="*/ 8483 h 1180"/>
                <a:gd name="T96" fmla="+- 0 8006 3353"/>
                <a:gd name="T97" fmla="*/ T96 w 5198"/>
                <a:gd name="T98" fmla="+- 0 8427 7829"/>
                <a:gd name="T99" fmla="*/ 8427 h 1180"/>
                <a:gd name="T100" fmla="+- 0 8081 3353"/>
                <a:gd name="T101" fmla="*/ T100 w 5198"/>
                <a:gd name="T102" fmla="+- 0 8385 7829"/>
                <a:gd name="T103" fmla="*/ 8385 h 1180"/>
                <a:gd name="T104" fmla="+- 0 8140 3353"/>
                <a:gd name="T105" fmla="*/ T104 w 5198"/>
                <a:gd name="T106" fmla="+- 0 8347 7829"/>
                <a:gd name="T107" fmla="*/ 8347 h 1180"/>
                <a:gd name="T108" fmla="+- 0 8181 3353"/>
                <a:gd name="T109" fmla="*/ T108 w 5198"/>
                <a:gd name="T110" fmla="+- 0 8321 7829"/>
                <a:gd name="T111" fmla="*/ 8321 h 1180"/>
                <a:gd name="T112" fmla="+- 0 8220 3353"/>
                <a:gd name="T113" fmla="*/ T112 w 5198"/>
                <a:gd name="T114" fmla="+- 0 8297 7829"/>
                <a:gd name="T115" fmla="*/ 8297 h 1180"/>
                <a:gd name="T116" fmla="+- 0 8256 3353"/>
                <a:gd name="T117" fmla="*/ T116 w 5198"/>
                <a:gd name="T118" fmla="+- 0 8271 7829"/>
                <a:gd name="T119" fmla="*/ 8271 h 1180"/>
                <a:gd name="T120" fmla="+- 0 8289 3353"/>
                <a:gd name="T121" fmla="*/ T120 w 5198"/>
                <a:gd name="T122" fmla="+- 0 8249 7829"/>
                <a:gd name="T123" fmla="*/ 8249 h 1180"/>
                <a:gd name="T124" fmla="+- 0 8320 3353"/>
                <a:gd name="T125" fmla="*/ T124 w 5198"/>
                <a:gd name="T126" fmla="+- 0 8227 7829"/>
                <a:gd name="T127" fmla="*/ 8227 h 1180"/>
                <a:gd name="T128" fmla="+- 0 8386 3353"/>
                <a:gd name="T129" fmla="*/ T128 w 5198"/>
                <a:gd name="T130" fmla="+- 0 8175 7829"/>
                <a:gd name="T131" fmla="*/ 8175 h 1180"/>
                <a:gd name="T132" fmla="+- 0 8423 3353"/>
                <a:gd name="T133" fmla="*/ T132 w 5198"/>
                <a:gd name="T134" fmla="+- 0 8143 7829"/>
                <a:gd name="T135" fmla="*/ 8143 h 1180"/>
                <a:gd name="T136" fmla="+- 0 8454 3353"/>
                <a:gd name="T137" fmla="*/ T136 w 5198"/>
                <a:gd name="T138" fmla="+- 0 8117 7829"/>
                <a:gd name="T139" fmla="*/ 8117 h 1180"/>
                <a:gd name="T140" fmla="+- 0 8510 3353"/>
                <a:gd name="T141" fmla="*/ T140 w 5198"/>
                <a:gd name="T142" fmla="+- 0 8057 7829"/>
                <a:gd name="T143" fmla="*/ 8057 h 1180"/>
                <a:gd name="T144" fmla="+- 0 8552 3353"/>
                <a:gd name="T145" fmla="*/ T144 w 5198"/>
                <a:gd name="T146" fmla="+- 0 7939 7829"/>
                <a:gd name="T147" fmla="*/ 7939 h 1180"/>
                <a:gd name="T148" fmla="+- 0 8525 3353"/>
                <a:gd name="T149" fmla="*/ T148 w 5198"/>
                <a:gd name="T150" fmla="+- 0 7849 7829"/>
                <a:gd name="T151" fmla="*/ 7849 h 1180"/>
                <a:gd name="T152" fmla="+- 0 8476 3353"/>
                <a:gd name="T153" fmla="*/ T152 w 5198"/>
                <a:gd name="T154" fmla="+- 0 7829 7829"/>
                <a:gd name="T155" fmla="*/ 7829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5198" h="1180" extrusionOk="0">
                  <a:moveTo>
                    <a:pt x="5123" y="0"/>
                  </a:moveTo>
                  <a:lnTo>
                    <a:pt x="5117" y="2"/>
                  </a:lnTo>
                  <a:lnTo>
                    <a:pt x="5109" y="4"/>
                  </a:lnTo>
                  <a:lnTo>
                    <a:pt x="5099" y="8"/>
                  </a:lnTo>
                  <a:lnTo>
                    <a:pt x="5087" y="12"/>
                  </a:lnTo>
                  <a:lnTo>
                    <a:pt x="5073" y="18"/>
                  </a:lnTo>
                  <a:lnTo>
                    <a:pt x="5056" y="26"/>
                  </a:lnTo>
                  <a:lnTo>
                    <a:pt x="5038" y="34"/>
                  </a:lnTo>
                  <a:lnTo>
                    <a:pt x="5018" y="42"/>
                  </a:lnTo>
                  <a:lnTo>
                    <a:pt x="4995" y="52"/>
                  </a:lnTo>
                  <a:lnTo>
                    <a:pt x="4971" y="64"/>
                  </a:lnTo>
                  <a:lnTo>
                    <a:pt x="4944" y="76"/>
                  </a:lnTo>
                  <a:lnTo>
                    <a:pt x="4915" y="88"/>
                  </a:lnTo>
                  <a:lnTo>
                    <a:pt x="4885" y="102"/>
                  </a:lnTo>
                  <a:lnTo>
                    <a:pt x="4852" y="118"/>
                  </a:lnTo>
                  <a:lnTo>
                    <a:pt x="4800" y="142"/>
                  </a:lnTo>
                  <a:lnTo>
                    <a:pt x="4774" y="152"/>
                  </a:lnTo>
                  <a:lnTo>
                    <a:pt x="4694" y="188"/>
                  </a:lnTo>
                  <a:lnTo>
                    <a:pt x="4666" y="198"/>
                  </a:lnTo>
                  <a:lnTo>
                    <a:pt x="4611" y="222"/>
                  </a:lnTo>
                  <a:lnTo>
                    <a:pt x="4582" y="232"/>
                  </a:lnTo>
                  <a:lnTo>
                    <a:pt x="4524" y="256"/>
                  </a:lnTo>
                  <a:lnTo>
                    <a:pt x="4495" y="266"/>
                  </a:lnTo>
                  <a:lnTo>
                    <a:pt x="4435" y="290"/>
                  </a:lnTo>
                  <a:lnTo>
                    <a:pt x="4404" y="300"/>
                  </a:lnTo>
                  <a:lnTo>
                    <a:pt x="4374" y="312"/>
                  </a:lnTo>
                  <a:lnTo>
                    <a:pt x="4247" y="360"/>
                  </a:lnTo>
                  <a:lnTo>
                    <a:pt x="4214" y="370"/>
                  </a:lnTo>
                  <a:lnTo>
                    <a:pt x="4112" y="406"/>
                  </a:lnTo>
                  <a:lnTo>
                    <a:pt x="4077" y="416"/>
                  </a:lnTo>
                  <a:lnTo>
                    <a:pt x="4005" y="440"/>
                  </a:lnTo>
                  <a:lnTo>
                    <a:pt x="3968" y="450"/>
                  </a:lnTo>
                  <a:lnTo>
                    <a:pt x="3931" y="462"/>
                  </a:lnTo>
                  <a:lnTo>
                    <a:pt x="3893" y="472"/>
                  </a:lnTo>
                  <a:lnTo>
                    <a:pt x="3854" y="484"/>
                  </a:lnTo>
                  <a:lnTo>
                    <a:pt x="3775" y="504"/>
                  </a:lnTo>
                  <a:lnTo>
                    <a:pt x="3567" y="554"/>
                  </a:lnTo>
                  <a:lnTo>
                    <a:pt x="3524" y="562"/>
                  </a:lnTo>
                  <a:lnTo>
                    <a:pt x="3480" y="572"/>
                  </a:lnTo>
                  <a:lnTo>
                    <a:pt x="3303" y="604"/>
                  </a:lnTo>
                  <a:lnTo>
                    <a:pt x="3122" y="628"/>
                  </a:lnTo>
                  <a:lnTo>
                    <a:pt x="2936" y="644"/>
                  </a:lnTo>
                  <a:lnTo>
                    <a:pt x="2889" y="646"/>
                  </a:lnTo>
                  <a:lnTo>
                    <a:pt x="2842" y="650"/>
                  </a:lnTo>
                  <a:lnTo>
                    <a:pt x="2794" y="652"/>
                  </a:lnTo>
                  <a:lnTo>
                    <a:pt x="2746" y="652"/>
                  </a:lnTo>
                  <a:lnTo>
                    <a:pt x="2698" y="654"/>
                  </a:lnTo>
                  <a:lnTo>
                    <a:pt x="4554" y="654"/>
                  </a:lnTo>
                  <a:lnTo>
                    <a:pt x="4616" y="620"/>
                  </a:lnTo>
                  <a:lnTo>
                    <a:pt x="4653" y="598"/>
                  </a:lnTo>
                  <a:lnTo>
                    <a:pt x="4690" y="578"/>
                  </a:lnTo>
                  <a:lnTo>
                    <a:pt x="4728" y="556"/>
                  </a:lnTo>
                  <a:lnTo>
                    <a:pt x="4766" y="532"/>
                  </a:lnTo>
                  <a:lnTo>
                    <a:pt x="4787" y="518"/>
                  </a:lnTo>
                  <a:lnTo>
                    <a:pt x="4808" y="506"/>
                  </a:lnTo>
                  <a:lnTo>
                    <a:pt x="4828" y="492"/>
                  </a:lnTo>
                  <a:lnTo>
                    <a:pt x="4848" y="480"/>
                  </a:lnTo>
                  <a:lnTo>
                    <a:pt x="4867" y="468"/>
                  </a:lnTo>
                  <a:lnTo>
                    <a:pt x="4885" y="454"/>
                  </a:lnTo>
                  <a:lnTo>
                    <a:pt x="4903" y="442"/>
                  </a:lnTo>
                  <a:lnTo>
                    <a:pt x="4920" y="432"/>
                  </a:lnTo>
                  <a:lnTo>
                    <a:pt x="4936" y="420"/>
                  </a:lnTo>
                  <a:lnTo>
                    <a:pt x="4952" y="408"/>
                  </a:lnTo>
                  <a:lnTo>
                    <a:pt x="4967" y="398"/>
                  </a:lnTo>
                  <a:lnTo>
                    <a:pt x="4982" y="386"/>
                  </a:lnTo>
                  <a:lnTo>
                    <a:pt x="5033" y="346"/>
                  </a:lnTo>
                  <a:lnTo>
                    <a:pt x="5045" y="336"/>
                  </a:lnTo>
                  <a:lnTo>
                    <a:pt x="5070" y="314"/>
                  </a:lnTo>
                  <a:lnTo>
                    <a:pt x="5086" y="300"/>
                  </a:lnTo>
                  <a:lnTo>
                    <a:pt x="5101" y="288"/>
                  </a:lnTo>
                  <a:lnTo>
                    <a:pt x="5116" y="274"/>
                  </a:lnTo>
                  <a:lnTo>
                    <a:pt x="5157" y="228"/>
                  </a:lnTo>
                  <a:lnTo>
                    <a:pt x="5187" y="176"/>
                  </a:lnTo>
                  <a:lnTo>
                    <a:pt x="5199" y="110"/>
                  </a:lnTo>
                  <a:lnTo>
                    <a:pt x="5196" y="80"/>
                  </a:lnTo>
                  <a:lnTo>
                    <a:pt x="5172" y="20"/>
                  </a:lnTo>
                  <a:lnTo>
                    <a:pt x="5142" y="2"/>
                  </a:lnTo>
                  <a:lnTo>
                    <a:pt x="5123" y="0"/>
                  </a:lnTo>
                </a:path>
              </a:pathLst>
            </a:custGeom>
            <a:grpFill/>
            <a:ln w="9525">
              <a:solidFill>
                <a:srgbClr val="E7E8E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/>
            </a:p>
          </p:txBody>
        </p:sp>
      </p:grpSp>
      <p:sp>
        <p:nvSpPr>
          <p:cNvPr id="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416062" y="1600201"/>
            <a:ext cx="10166337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" name="Ellipse 4"/>
          <p:cNvSpPr/>
          <p:nvPr/>
        </p:nvSpPr>
        <p:spPr bwMode="auto">
          <a:xfrm>
            <a:off x="11306649" y="237756"/>
            <a:ext cx="286432" cy="288000"/>
          </a:xfrm>
          <a:prstGeom prst="ellipse">
            <a:avLst/>
          </a:prstGeom>
          <a:solidFill>
            <a:srgbClr val="313E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/>
          </a:p>
        </p:txBody>
      </p:sp>
      <p:sp>
        <p:nvSpPr>
          <p:cNvPr id="9" name="Espace réservé du numéro de diapositive 12"/>
          <p:cNvSpPr>
            <a:spLocks noGrp="1"/>
          </p:cNvSpPr>
          <p:nvPr>
            <p:ph type="sldNum" sz="quarter" idx="4"/>
          </p:nvPr>
        </p:nvSpPr>
        <p:spPr bwMode="auto">
          <a:xfrm>
            <a:off x="11141379" y="300039"/>
            <a:ext cx="605367" cy="1412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67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B5D263F-7ACE-9740-9441-ACD31CB0F002}" type="slidenum">
              <a:rPr lang="fr-FR"/>
              <a:t>‹N°›</a:t>
            </a:fld>
            <a:endParaRPr lang="fr-FR"/>
          </a:p>
        </p:txBody>
      </p:sp>
      <p:cxnSp>
        <p:nvCxnSpPr>
          <p:cNvPr id="10" name="Connecteur droit 8"/>
          <p:cNvCxnSpPr>
            <a:cxnSpLocks/>
          </p:cNvCxnSpPr>
          <p:nvPr/>
        </p:nvCxnSpPr>
        <p:spPr bwMode="auto">
          <a:xfrm flipV="1">
            <a:off x="11444060" y="0"/>
            <a:ext cx="0" cy="260351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itre 9"/>
          <p:cNvSpPr>
            <a:spLocks noGrp="1"/>
          </p:cNvSpPr>
          <p:nvPr>
            <p:ph type="title"/>
          </p:nvPr>
        </p:nvSpPr>
        <p:spPr bwMode="auto">
          <a:xfrm>
            <a:off x="609600" y="810717"/>
            <a:ext cx="10972800" cy="6429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fr-FR"/>
              <a:t>Cliquez et modifiez le titre</a:t>
            </a:r>
            <a:endParaRPr/>
          </a:p>
        </p:txBody>
      </p:sp>
      <p:cxnSp>
        <p:nvCxnSpPr>
          <p:cNvPr id="12" name="Connecteur droit 14"/>
          <p:cNvCxnSpPr>
            <a:cxnSpLocks/>
          </p:cNvCxnSpPr>
          <p:nvPr/>
        </p:nvCxnSpPr>
        <p:spPr bwMode="auto">
          <a:xfrm flipH="1">
            <a:off x="3" y="950407"/>
            <a:ext cx="78057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 13" descr="osu_pytheas_cmjn.eps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98197" y="199669"/>
            <a:ext cx="2799287" cy="487204"/>
          </a:xfrm>
          <a:prstGeom prst="rect">
            <a:avLst/>
          </a:prstGeom>
        </p:spPr>
      </p:pic>
      <p:pic>
        <p:nvPicPr>
          <p:cNvPr id="14" name="Image 15" descr="lam.eps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620743" y="199669"/>
            <a:ext cx="1560812" cy="498743"/>
          </a:xfrm>
          <a:prstGeom prst="rect">
            <a:avLst/>
          </a:prstGeom>
        </p:spPr>
      </p:pic>
      <p:pic>
        <p:nvPicPr>
          <p:cNvPr id="15" name="Image 25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064100" y="6264506"/>
            <a:ext cx="916576" cy="314980"/>
          </a:xfrm>
          <a:prstGeom prst="rect">
            <a:avLst/>
          </a:prstGeom>
        </p:spPr>
      </p:pic>
      <p:pic>
        <p:nvPicPr>
          <p:cNvPr id="16" name="Image 26" descr="CNRSfilaire-Q.eps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126938" y="6200513"/>
            <a:ext cx="457209" cy="457209"/>
          </a:xfrm>
          <a:prstGeom prst="rect">
            <a:avLst/>
          </a:prstGeom>
        </p:spPr>
      </p:pic>
      <p:pic>
        <p:nvPicPr>
          <p:cNvPr id="17" name="Image 27" descr="cnes.eps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709694" y="6264508"/>
            <a:ext cx="883388" cy="284729"/>
          </a:xfrm>
          <a:prstGeom prst="rect">
            <a:avLst/>
          </a:prstGeom>
        </p:spPr>
      </p:pic>
      <p:sp>
        <p:nvSpPr>
          <p:cNvPr id="18" name="Espace réservé du pied de page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98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609585">
        <a:spcBef>
          <a:spcPts val="0"/>
        </a:spcBef>
        <a:spcAft>
          <a:spcPts val="0"/>
        </a:spcAft>
        <a:defRPr sz="3467" b="1">
          <a:solidFill>
            <a:srgbClr val="313E56"/>
          </a:solidFill>
          <a:latin typeface="Arial"/>
          <a:ea typeface="ＭＳ Ｐゴシック"/>
          <a:cs typeface="Arial"/>
        </a:defRPr>
      </a:lvl1pPr>
      <a:lvl2pPr algn="l" defTabSz="609585">
        <a:spcBef>
          <a:spcPts val="0"/>
        </a:spcBef>
        <a:spcAft>
          <a:spcPts val="0"/>
        </a:spcAft>
        <a:defRPr sz="3467" b="1">
          <a:solidFill>
            <a:srgbClr val="313E56"/>
          </a:solidFill>
          <a:latin typeface="Arial"/>
          <a:ea typeface="ＭＳ Ｐゴシック"/>
          <a:cs typeface="Verdana"/>
        </a:defRPr>
      </a:lvl2pPr>
      <a:lvl3pPr algn="l" defTabSz="609585">
        <a:spcBef>
          <a:spcPts val="0"/>
        </a:spcBef>
        <a:spcAft>
          <a:spcPts val="0"/>
        </a:spcAft>
        <a:defRPr sz="3467" b="1">
          <a:solidFill>
            <a:srgbClr val="313E56"/>
          </a:solidFill>
          <a:latin typeface="Arial"/>
          <a:ea typeface="ＭＳ Ｐゴシック"/>
          <a:cs typeface="Verdana"/>
        </a:defRPr>
      </a:lvl3pPr>
      <a:lvl4pPr algn="l" defTabSz="609585">
        <a:spcBef>
          <a:spcPts val="0"/>
        </a:spcBef>
        <a:spcAft>
          <a:spcPts val="0"/>
        </a:spcAft>
        <a:defRPr sz="3467" b="1">
          <a:solidFill>
            <a:srgbClr val="313E56"/>
          </a:solidFill>
          <a:latin typeface="Arial"/>
          <a:ea typeface="ＭＳ Ｐゴシック"/>
          <a:cs typeface="Verdana"/>
        </a:defRPr>
      </a:lvl4pPr>
      <a:lvl5pPr algn="l" defTabSz="609585">
        <a:spcBef>
          <a:spcPts val="0"/>
        </a:spcBef>
        <a:spcAft>
          <a:spcPts val="0"/>
        </a:spcAft>
        <a:defRPr sz="3467" b="1">
          <a:solidFill>
            <a:srgbClr val="313E56"/>
          </a:solidFill>
          <a:latin typeface="Arial"/>
          <a:ea typeface="ＭＳ Ｐゴシック"/>
          <a:cs typeface="Verdana"/>
        </a:defRPr>
      </a:lvl5pPr>
      <a:lvl6pPr marL="609585" algn="l" defTabSz="609585">
        <a:spcBef>
          <a:spcPts val="0"/>
        </a:spcBef>
        <a:spcAft>
          <a:spcPts val="0"/>
        </a:spcAft>
        <a:defRPr sz="3467" b="1">
          <a:solidFill>
            <a:srgbClr val="2663B4"/>
          </a:solidFill>
          <a:latin typeface="Verdana"/>
          <a:ea typeface="ＭＳ Ｐゴシック"/>
        </a:defRPr>
      </a:lvl6pPr>
      <a:lvl7pPr marL="1219170" algn="l" defTabSz="609585">
        <a:spcBef>
          <a:spcPts val="0"/>
        </a:spcBef>
        <a:spcAft>
          <a:spcPts val="0"/>
        </a:spcAft>
        <a:defRPr sz="3467" b="1">
          <a:solidFill>
            <a:srgbClr val="2663B4"/>
          </a:solidFill>
          <a:latin typeface="Verdana"/>
          <a:ea typeface="ＭＳ Ｐゴシック"/>
        </a:defRPr>
      </a:lvl7pPr>
      <a:lvl8pPr marL="1828754" algn="l" defTabSz="609585">
        <a:spcBef>
          <a:spcPts val="0"/>
        </a:spcBef>
        <a:spcAft>
          <a:spcPts val="0"/>
        </a:spcAft>
        <a:defRPr sz="3467" b="1">
          <a:solidFill>
            <a:srgbClr val="2663B4"/>
          </a:solidFill>
          <a:latin typeface="Verdana"/>
          <a:ea typeface="ＭＳ Ｐゴシック"/>
        </a:defRPr>
      </a:lvl8pPr>
      <a:lvl9pPr marL="2438339" algn="l" defTabSz="609585">
        <a:spcBef>
          <a:spcPts val="0"/>
        </a:spcBef>
        <a:spcAft>
          <a:spcPts val="0"/>
        </a:spcAft>
        <a:defRPr sz="3467" b="1">
          <a:solidFill>
            <a:srgbClr val="2663B4"/>
          </a:solidFill>
          <a:latin typeface="Verdana"/>
          <a:ea typeface="ＭＳ Ｐゴシック"/>
        </a:defRPr>
      </a:lvl9pPr>
    </p:titleStyle>
    <p:bodyStyle>
      <a:lvl1pPr marL="0" indent="0" algn="l" defTabSz="609585">
        <a:spcBef>
          <a:spcPts val="0"/>
        </a:spcBef>
        <a:spcAft>
          <a:spcPts val="0"/>
        </a:spcAft>
        <a:buFont typeface="Arial"/>
        <a:buNone/>
        <a:defRPr sz="1867" b="0">
          <a:solidFill>
            <a:schemeClr val="tx1"/>
          </a:solidFill>
          <a:latin typeface="Arial"/>
          <a:ea typeface="ＭＳ Ｐゴシック"/>
          <a:cs typeface="Arial"/>
        </a:defRPr>
      </a:lvl1pPr>
      <a:lvl2pPr marL="1219170" indent="-609585" algn="l" defTabSz="609585">
        <a:spcBef>
          <a:spcPts val="0"/>
        </a:spcBef>
        <a:spcAft>
          <a:spcPts val="0"/>
        </a:spcAft>
        <a:buClr>
          <a:srgbClr val="AFB1A5"/>
        </a:buClr>
        <a:buSzPct val="100000"/>
        <a:buFont typeface="Wingdings"/>
        <a:buChar char=""/>
        <a:defRPr sz="1867">
          <a:solidFill>
            <a:schemeClr val="tx1"/>
          </a:solidFill>
          <a:latin typeface="Arial"/>
          <a:ea typeface="ＭＳ Ｐゴシック"/>
          <a:cs typeface="Arial"/>
        </a:defRPr>
      </a:lvl2pPr>
      <a:lvl3pPr marL="1600160" indent="-380990" algn="l" defTabSz="609585">
        <a:spcBef>
          <a:spcPts val="0"/>
        </a:spcBef>
        <a:spcAft>
          <a:spcPts val="0"/>
        </a:spcAft>
        <a:buClr>
          <a:srgbClr val="AFB1A5"/>
        </a:buClr>
        <a:buSzPct val="130000"/>
        <a:buFont typeface="Arial"/>
        <a:buChar char="•"/>
        <a:defRPr sz="1867">
          <a:solidFill>
            <a:schemeClr val="tx1"/>
          </a:solidFill>
          <a:latin typeface="Arial"/>
          <a:ea typeface="ＭＳ Ｐゴシック"/>
          <a:cs typeface="Arial"/>
        </a:defRPr>
      </a:lvl3pPr>
      <a:lvl4pPr marL="2133547" indent="-304792" algn="l" defTabSz="609585">
        <a:spcBef>
          <a:spcPts val="0"/>
        </a:spcBef>
        <a:spcAft>
          <a:spcPts val="0"/>
        </a:spcAft>
        <a:buClr>
          <a:srgbClr val="AFB1A5"/>
        </a:buClr>
        <a:buSzPct val="100000"/>
        <a:buFont typeface="Lucida Grande"/>
        <a:buChar char="»"/>
        <a:defRPr sz="1867">
          <a:solidFill>
            <a:schemeClr val="tx1"/>
          </a:solidFill>
          <a:latin typeface="Arial"/>
          <a:ea typeface="ＭＳ Ｐゴシック"/>
          <a:cs typeface="Arial"/>
        </a:defRPr>
      </a:lvl4pPr>
      <a:lvl5pPr marL="2743131" indent="-304792" algn="l" defTabSz="609585">
        <a:spcBef>
          <a:spcPts val="0"/>
        </a:spcBef>
        <a:spcAft>
          <a:spcPts val="0"/>
        </a:spcAft>
        <a:buClr>
          <a:srgbClr val="AFB1A5"/>
        </a:buClr>
        <a:buSzPct val="90000"/>
        <a:buFont typeface="Lucida Grande"/>
        <a:buChar char="-"/>
        <a:defRPr sz="1867">
          <a:solidFill>
            <a:schemeClr val="tx1"/>
          </a:solidFill>
          <a:latin typeface="Arial"/>
          <a:ea typeface="ＭＳ Ｐゴシック"/>
          <a:cs typeface="Arial"/>
        </a:defRPr>
      </a:lvl5pPr>
      <a:lvl6pPr marL="3352716" indent="-304792" algn="l" defTabSz="609585">
        <a:spcBef>
          <a:spcPts val="0"/>
        </a:spcBef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>
        <a:spcBef>
          <a:spcPts val="0"/>
        </a:spcBef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>
        <a:spcBef>
          <a:spcPts val="0"/>
        </a:spcBef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>
        <a:spcBef>
          <a:spcPts val="0"/>
        </a:spcBef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9">
            <a:alphaModFix amt="50000"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/>
          <p:nvPr/>
        </p:nvGrpSpPr>
        <p:grpSpPr bwMode="auto">
          <a:xfrm rot="5400000">
            <a:off x="-2067133" y="3028528"/>
            <a:ext cx="5915300" cy="1343085"/>
            <a:chOff x="3352" y="7829"/>
            <a:chExt cx="5198" cy="1180"/>
          </a:xfrm>
          <a:solidFill>
            <a:srgbClr val="E7E8E8"/>
          </a:solidFill>
        </p:grpSpPr>
        <p:sp>
          <p:nvSpPr>
            <p:cNvPr id="5" name="Freeform 10"/>
            <p:cNvSpPr/>
            <p:nvPr/>
          </p:nvSpPr>
          <p:spPr bwMode="auto">
            <a:xfrm>
              <a:off x="3352" y="7829"/>
              <a:ext cx="5198" cy="1180"/>
            </a:xfrm>
            <a:custGeom>
              <a:avLst/>
              <a:gdLst>
                <a:gd name="T0" fmla="+- 0 3410 3353"/>
                <a:gd name="T1" fmla="*/ T0 w 5198"/>
                <a:gd name="T2" fmla="+- 0 7831 7829"/>
                <a:gd name="T3" fmla="*/ 7831 h 1180"/>
                <a:gd name="T4" fmla="+- 0 3358 3353"/>
                <a:gd name="T5" fmla="*/ T4 w 5198"/>
                <a:gd name="T6" fmla="+- 0 7907 7829"/>
                <a:gd name="T7" fmla="*/ 7907 h 1180"/>
                <a:gd name="T8" fmla="+- 0 3356 3353"/>
                <a:gd name="T9" fmla="*/ T8 w 5198"/>
                <a:gd name="T10" fmla="+- 0 7989 7829"/>
                <a:gd name="T11" fmla="*/ 7989 h 1180"/>
                <a:gd name="T12" fmla="+- 0 3430 3353"/>
                <a:gd name="T13" fmla="*/ T12 w 5198"/>
                <a:gd name="T14" fmla="+- 0 8103 7829"/>
                <a:gd name="T15" fmla="*/ 8103 h 1180"/>
                <a:gd name="T16" fmla="+- 0 3464 3353"/>
                <a:gd name="T17" fmla="*/ T16 w 5198"/>
                <a:gd name="T18" fmla="+- 0 8133 7829"/>
                <a:gd name="T19" fmla="*/ 8133 h 1180"/>
                <a:gd name="T20" fmla="+- 0 3499 3353"/>
                <a:gd name="T21" fmla="*/ T20 w 5198"/>
                <a:gd name="T22" fmla="+- 0 8163 7829"/>
                <a:gd name="T23" fmla="*/ 8163 h 1180"/>
                <a:gd name="T24" fmla="+- 0 3522 3353"/>
                <a:gd name="T25" fmla="*/ T24 w 5198"/>
                <a:gd name="T26" fmla="+- 0 8181 7829"/>
                <a:gd name="T27" fmla="*/ 8181 h 1180"/>
                <a:gd name="T28" fmla="+- 0 3547 3353"/>
                <a:gd name="T29" fmla="*/ T28 w 5198"/>
                <a:gd name="T30" fmla="+- 0 8201 7829"/>
                <a:gd name="T31" fmla="*/ 8201 h 1180"/>
                <a:gd name="T32" fmla="+- 0 3575 3353"/>
                <a:gd name="T33" fmla="*/ T32 w 5198"/>
                <a:gd name="T34" fmla="+- 0 8223 7829"/>
                <a:gd name="T35" fmla="*/ 8223 h 1180"/>
                <a:gd name="T36" fmla="+- 0 3605 3353"/>
                <a:gd name="T37" fmla="*/ T36 w 5198"/>
                <a:gd name="T38" fmla="+- 0 8245 7829"/>
                <a:gd name="T39" fmla="*/ 8245 h 1180"/>
                <a:gd name="T40" fmla="+- 0 3674 3353"/>
                <a:gd name="T41" fmla="*/ T40 w 5198"/>
                <a:gd name="T42" fmla="+- 0 8293 7829"/>
                <a:gd name="T43" fmla="*/ 8293 h 1180"/>
                <a:gd name="T44" fmla="+- 0 3732 3353"/>
                <a:gd name="T45" fmla="*/ T44 w 5198"/>
                <a:gd name="T46" fmla="+- 0 8331 7829"/>
                <a:gd name="T47" fmla="*/ 8331 h 1180"/>
                <a:gd name="T48" fmla="+- 0 3775 3353"/>
                <a:gd name="T49" fmla="*/ T48 w 5198"/>
                <a:gd name="T50" fmla="+- 0 8357 7829"/>
                <a:gd name="T51" fmla="*/ 8357 h 1180"/>
                <a:gd name="T52" fmla="+- 0 3970 3353"/>
                <a:gd name="T53" fmla="*/ T52 w 5198"/>
                <a:gd name="T54" fmla="+- 0 8473 7829"/>
                <a:gd name="T55" fmla="*/ 8473 h 1180"/>
                <a:gd name="T56" fmla="+- 0 4039 3353"/>
                <a:gd name="T57" fmla="*/ T56 w 5198"/>
                <a:gd name="T58" fmla="+- 0 8511 7829"/>
                <a:gd name="T59" fmla="*/ 8511 h 1180"/>
                <a:gd name="T60" fmla="+- 0 4420 3353"/>
                <a:gd name="T61" fmla="*/ T60 w 5198"/>
                <a:gd name="T62" fmla="+- 0 8697 7829"/>
                <a:gd name="T63" fmla="*/ 8697 h 1180"/>
                <a:gd name="T64" fmla="+- 0 4801 3353"/>
                <a:gd name="T65" fmla="*/ T64 w 5198"/>
                <a:gd name="T66" fmla="+- 0 8841 7829"/>
                <a:gd name="T67" fmla="*/ 8841 h 1180"/>
                <a:gd name="T68" fmla="+- 0 5012 3353"/>
                <a:gd name="T69" fmla="*/ T68 w 5198"/>
                <a:gd name="T70" fmla="+- 0 8899 7829"/>
                <a:gd name="T71" fmla="*/ 8899 h 1180"/>
                <a:gd name="T72" fmla="+- 0 5154 3353"/>
                <a:gd name="T73" fmla="*/ T72 w 5198"/>
                <a:gd name="T74" fmla="+- 0 8933 7829"/>
                <a:gd name="T75" fmla="*/ 8933 h 1180"/>
                <a:gd name="T76" fmla="+- 0 5225 3353"/>
                <a:gd name="T77" fmla="*/ T76 w 5198"/>
                <a:gd name="T78" fmla="+- 0 8947 7829"/>
                <a:gd name="T79" fmla="*/ 8947 h 1180"/>
                <a:gd name="T80" fmla="+- 0 5408 3353"/>
                <a:gd name="T81" fmla="*/ T80 w 5198"/>
                <a:gd name="T82" fmla="+- 0 8975 7829"/>
                <a:gd name="T83" fmla="*/ 8975 h 1180"/>
                <a:gd name="T84" fmla="+- 0 5559 3353"/>
                <a:gd name="T85" fmla="*/ T84 w 5198"/>
                <a:gd name="T86" fmla="+- 0 8993 7829"/>
                <a:gd name="T87" fmla="*/ 8993 h 1180"/>
                <a:gd name="T88" fmla="+- 0 5636 3353"/>
                <a:gd name="T89" fmla="*/ T88 w 5198"/>
                <a:gd name="T90" fmla="+- 0 8999 7829"/>
                <a:gd name="T91" fmla="*/ 8999 h 1180"/>
                <a:gd name="T92" fmla="+- 0 6077 3353"/>
                <a:gd name="T93" fmla="*/ T92 w 5198"/>
                <a:gd name="T94" fmla="+- 0 9009 7829"/>
                <a:gd name="T95" fmla="*/ 9009 h 1180"/>
                <a:gd name="T96" fmla="+- 0 6506 3353"/>
                <a:gd name="T97" fmla="*/ T96 w 5198"/>
                <a:gd name="T98" fmla="+- 0 8975 7829"/>
                <a:gd name="T99" fmla="*/ 8975 h 1180"/>
                <a:gd name="T100" fmla="+- 0 6690 3353"/>
                <a:gd name="T101" fmla="*/ T100 w 5198"/>
                <a:gd name="T102" fmla="+- 0 8943 7829"/>
                <a:gd name="T103" fmla="*/ 8943 h 1180"/>
                <a:gd name="T104" fmla="+- 0 6903 3353"/>
                <a:gd name="T105" fmla="*/ T104 w 5198"/>
                <a:gd name="T106" fmla="+- 0 8897 7829"/>
                <a:gd name="T107" fmla="*/ 8897 h 1180"/>
                <a:gd name="T108" fmla="+- 0 7179 3353"/>
                <a:gd name="T109" fmla="*/ T108 w 5198"/>
                <a:gd name="T110" fmla="+- 0 8813 7829"/>
                <a:gd name="T111" fmla="*/ 8813 h 1180"/>
                <a:gd name="T112" fmla="+- 0 7247 3353"/>
                <a:gd name="T113" fmla="*/ T112 w 5198"/>
                <a:gd name="T114" fmla="+- 0 8789 7829"/>
                <a:gd name="T115" fmla="*/ 8789 h 1180"/>
                <a:gd name="T116" fmla="+- 0 7348 3353"/>
                <a:gd name="T117" fmla="*/ T116 w 5198"/>
                <a:gd name="T118" fmla="+- 0 8751 7829"/>
                <a:gd name="T119" fmla="*/ 8751 h 1180"/>
                <a:gd name="T120" fmla="+- 0 7448 3353"/>
                <a:gd name="T121" fmla="*/ T120 w 5198"/>
                <a:gd name="T122" fmla="+- 0 8711 7829"/>
                <a:gd name="T123" fmla="*/ 8711 h 1180"/>
                <a:gd name="T124" fmla="+- 0 7515 3353"/>
                <a:gd name="T125" fmla="*/ T124 w 5198"/>
                <a:gd name="T126" fmla="+- 0 8681 7829"/>
                <a:gd name="T127" fmla="*/ 8681 h 1180"/>
                <a:gd name="T128" fmla="+- 0 7825 3353"/>
                <a:gd name="T129" fmla="*/ T128 w 5198"/>
                <a:gd name="T130" fmla="+- 0 8529 7829"/>
                <a:gd name="T131" fmla="*/ 8529 h 1180"/>
                <a:gd name="T132" fmla="+- 0 5856 3353"/>
                <a:gd name="T133" fmla="*/ T132 w 5198"/>
                <a:gd name="T134" fmla="+- 0 8483 7829"/>
                <a:gd name="T135" fmla="*/ 8483 h 1180"/>
                <a:gd name="T136" fmla="+- 0 5759 3353"/>
                <a:gd name="T137" fmla="*/ T136 w 5198"/>
                <a:gd name="T138" fmla="+- 0 8481 7829"/>
                <a:gd name="T139" fmla="*/ 8481 h 1180"/>
                <a:gd name="T140" fmla="+- 0 5616 3353"/>
                <a:gd name="T141" fmla="*/ T140 w 5198"/>
                <a:gd name="T142" fmla="+- 0 8473 7829"/>
                <a:gd name="T143" fmla="*/ 8473 h 1180"/>
                <a:gd name="T144" fmla="+- 0 5428 3353"/>
                <a:gd name="T145" fmla="*/ T144 w 5198"/>
                <a:gd name="T146" fmla="+- 0 8455 7829"/>
                <a:gd name="T147" fmla="*/ 8455 h 1180"/>
                <a:gd name="T148" fmla="+- 0 5290 3353"/>
                <a:gd name="T149" fmla="*/ T148 w 5198"/>
                <a:gd name="T150" fmla="+- 0 8439 7829"/>
                <a:gd name="T151" fmla="*/ 8439 h 1180"/>
                <a:gd name="T152" fmla="+- 0 5199 3353"/>
                <a:gd name="T153" fmla="*/ T152 w 5198"/>
                <a:gd name="T154" fmla="+- 0 8425 7829"/>
                <a:gd name="T155" fmla="*/ 8425 h 1180"/>
                <a:gd name="T156" fmla="+- 0 5065 3353"/>
                <a:gd name="T157" fmla="*/ T156 w 5198"/>
                <a:gd name="T158" fmla="+- 0 8399 7829"/>
                <a:gd name="T159" fmla="*/ 8399 h 1180"/>
                <a:gd name="T160" fmla="+- 0 4934 3353"/>
                <a:gd name="T161" fmla="*/ T160 w 5198"/>
                <a:gd name="T162" fmla="+- 0 8371 7829"/>
                <a:gd name="T163" fmla="*/ 8371 h 1180"/>
                <a:gd name="T164" fmla="+- 0 4729 3353"/>
                <a:gd name="T165" fmla="*/ T164 w 5198"/>
                <a:gd name="T166" fmla="+- 0 8323 7829"/>
                <a:gd name="T167" fmla="*/ 8323 h 1180"/>
                <a:gd name="T168" fmla="+- 0 4509 3353"/>
                <a:gd name="T169" fmla="*/ T168 w 5198"/>
                <a:gd name="T170" fmla="+- 0 8263 7829"/>
                <a:gd name="T171" fmla="*/ 8263 h 1180"/>
                <a:gd name="T172" fmla="+- 0 4408 3353"/>
                <a:gd name="T173" fmla="*/ T172 w 5198"/>
                <a:gd name="T174" fmla="+- 0 8231 7829"/>
                <a:gd name="T175" fmla="*/ 8231 h 1180"/>
                <a:gd name="T176" fmla="+- 0 4345 3353"/>
                <a:gd name="T177" fmla="*/ T176 w 5198"/>
                <a:gd name="T178" fmla="+- 0 8209 7829"/>
                <a:gd name="T179" fmla="*/ 8209 h 1180"/>
                <a:gd name="T180" fmla="+- 0 4284 3353"/>
                <a:gd name="T181" fmla="*/ T180 w 5198"/>
                <a:gd name="T182" fmla="+- 0 8187 7829"/>
                <a:gd name="T183" fmla="*/ 8187 h 1180"/>
                <a:gd name="T184" fmla="+- 0 4225 3353"/>
                <a:gd name="T185" fmla="*/ T184 w 5198"/>
                <a:gd name="T186" fmla="+- 0 8165 7829"/>
                <a:gd name="T187" fmla="*/ 8165 h 1180"/>
                <a:gd name="T188" fmla="+- 0 4138 3353"/>
                <a:gd name="T189" fmla="*/ T188 w 5198"/>
                <a:gd name="T190" fmla="+- 0 8131 7829"/>
                <a:gd name="T191" fmla="*/ 8131 h 1180"/>
                <a:gd name="T192" fmla="+- 0 3934 3353"/>
                <a:gd name="T193" fmla="*/ T192 w 5198"/>
                <a:gd name="T194" fmla="+- 0 8049 7829"/>
                <a:gd name="T195" fmla="*/ 8049 h 1180"/>
                <a:gd name="T196" fmla="+- 0 3846 3353"/>
                <a:gd name="T197" fmla="*/ T196 w 5198"/>
                <a:gd name="T198" fmla="+- 0 8011 7829"/>
                <a:gd name="T199" fmla="*/ 8011 h 1180"/>
                <a:gd name="T200" fmla="+- 0 3757 3353"/>
                <a:gd name="T201" fmla="*/ T200 w 5198"/>
                <a:gd name="T202" fmla="+- 0 7971 7829"/>
                <a:gd name="T203" fmla="*/ 7971 h 1180"/>
                <a:gd name="T204" fmla="+- 0 3638 3353"/>
                <a:gd name="T205" fmla="*/ T204 w 5198"/>
                <a:gd name="T206" fmla="+- 0 7917 7829"/>
                <a:gd name="T207" fmla="*/ 7917 h 1180"/>
                <a:gd name="T208" fmla="+- 0 3587 3353"/>
                <a:gd name="T209" fmla="*/ T208 w 5198"/>
                <a:gd name="T210" fmla="+- 0 7893 7829"/>
                <a:gd name="T211" fmla="*/ 7893 h 1180"/>
                <a:gd name="T212" fmla="+- 0 3542 3353"/>
                <a:gd name="T213" fmla="*/ T212 w 5198"/>
                <a:gd name="T214" fmla="+- 0 7873 7829"/>
                <a:gd name="T215" fmla="*/ 7873 h 1180"/>
                <a:gd name="T216" fmla="+- 0 3503 3353"/>
                <a:gd name="T217" fmla="*/ T216 w 5198"/>
                <a:gd name="T218" fmla="+- 0 7857 7829"/>
                <a:gd name="T219" fmla="*/ 7857 h 1180"/>
                <a:gd name="T220" fmla="+- 0 3471 3353"/>
                <a:gd name="T221" fmla="*/ T220 w 5198"/>
                <a:gd name="T222" fmla="+- 0 7845 7829"/>
                <a:gd name="T223" fmla="*/ 7845 h 1180"/>
                <a:gd name="T224" fmla="+- 0 3445 3353"/>
                <a:gd name="T225" fmla="*/ T224 w 5198"/>
                <a:gd name="T226" fmla="+- 0 7837 7829"/>
                <a:gd name="T227" fmla="*/ 7837 h 1180"/>
                <a:gd name="T228" fmla="+- 0 3424 3353"/>
                <a:gd name="T229" fmla="*/ T228 w 5198"/>
                <a:gd name="T230" fmla="+- 0 7831 7829"/>
                <a:gd name="T231" fmla="*/ 7831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5198" h="1180" extrusionOk="0">
                  <a:moveTo>
                    <a:pt x="71" y="2"/>
                  </a:moveTo>
                  <a:lnTo>
                    <a:pt x="57" y="2"/>
                  </a:lnTo>
                  <a:lnTo>
                    <a:pt x="42" y="8"/>
                  </a:lnTo>
                  <a:lnTo>
                    <a:pt x="5" y="78"/>
                  </a:lnTo>
                  <a:lnTo>
                    <a:pt x="0" y="140"/>
                  </a:lnTo>
                  <a:lnTo>
                    <a:pt x="3" y="160"/>
                  </a:lnTo>
                  <a:lnTo>
                    <a:pt x="35" y="228"/>
                  </a:lnTo>
                  <a:lnTo>
                    <a:pt x="77" y="274"/>
                  </a:lnTo>
                  <a:lnTo>
                    <a:pt x="94" y="290"/>
                  </a:lnTo>
                  <a:lnTo>
                    <a:pt x="111" y="304"/>
                  </a:lnTo>
                  <a:lnTo>
                    <a:pt x="128" y="318"/>
                  </a:lnTo>
                  <a:lnTo>
                    <a:pt x="146" y="334"/>
                  </a:lnTo>
                  <a:lnTo>
                    <a:pt x="157" y="342"/>
                  </a:lnTo>
                  <a:lnTo>
                    <a:pt x="169" y="352"/>
                  </a:lnTo>
                  <a:lnTo>
                    <a:pt x="181" y="362"/>
                  </a:lnTo>
                  <a:lnTo>
                    <a:pt x="194" y="372"/>
                  </a:lnTo>
                  <a:lnTo>
                    <a:pt x="208" y="382"/>
                  </a:lnTo>
                  <a:lnTo>
                    <a:pt x="222" y="394"/>
                  </a:lnTo>
                  <a:lnTo>
                    <a:pt x="237" y="404"/>
                  </a:lnTo>
                  <a:lnTo>
                    <a:pt x="252" y="416"/>
                  </a:lnTo>
                  <a:lnTo>
                    <a:pt x="268" y="428"/>
                  </a:lnTo>
                  <a:lnTo>
                    <a:pt x="321" y="464"/>
                  </a:lnTo>
                  <a:lnTo>
                    <a:pt x="359" y="488"/>
                  </a:lnTo>
                  <a:lnTo>
                    <a:pt x="379" y="502"/>
                  </a:lnTo>
                  <a:lnTo>
                    <a:pt x="400" y="516"/>
                  </a:lnTo>
                  <a:lnTo>
                    <a:pt x="422" y="528"/>
                  </a:lnTo>
                  <a:lnTo>
                    <a:pt x="479" y="564"/>
                  </a:lnTo>
                  <a:lnTo>
                    <a:pt x="617" y="644"/>
                  </a:lnTo>
                  <a:lnTo>
                    <a:pt x="652" y="662"/>
                  </a:lnTo>
                  <a:lnTo>
                    <a:pt x="686" y="682"/>
                  </a:lnTo>
                  <a:lnTo>
                    <a:pt x="859" y="772"/>
                  </a:lnTo>
                  <a:lnTo>
                    <a:pt x="1067" y="868"/>
                  </a:lnTo>
                  <a:lnTo>
                    <a:pt x="1274" y="952"/>
                  </a:lnTo>
                  <a:lnTo>
                    <a:pt x="1448" y="1012"/>
                  </a:lnTo>
                  <a:lnTo>
                    <a:pt x="1624" y="1062"/>
                  </a:lnTo>
                  <a:lnTo>
                    <a:pt x="1659" y="1070"/>
                  </a:lnTo>
                  <a:lnTo>
                    <a:pt x="1695" y="1080"/>
                  </a:lnTo>
                  <a:lnTo>
                    <a:pt x="1801" y="1104"/>
                  </a:lnTo>
                  <a:lnTo>
                    <a:pt x="1837" y="1110"/>
                  </a:lnTo>
                  <a:lnTo>
                    <a:pt x="1872" y="1118"/>
                  </a:lnTo>
                  <a:lnTo>
                    <a:pt x="2018" y="1142"/>
                  </a:lnTo>
                  <a:lnTo>
                    <a:pt x="2055" y="1146"/>
                  </a:lnTo>
                  <a:lnTo>
                    <a:pt x="2092" y="1152"/>
                  </a:lnTo>
                  <a:lnTo>
                    <a:pt x="2206" y="1164"/>
                  </a:lnTo>
                  <a:lnTo>
                    <a:pt x="2244" y="1166"/>
                  </a:lnTo>
                  <a:lnTo>
                    <a:pt x="2283" y="1170"/>
                  </a:lnTo>
                  <a:lnTo>
                    <a:pt x="2480" y="1180"/>
                  </a:lnTo>
                  <a:lnTo>
                    <a:pt x="2724" y="1180"/>
                  </a:lnTo>
                  <a:lnTo>
                    <a:pt x="2923" y="1170"/>
                  </a:lnTo>
                  <a:lnTo>
                    <a:pt x="3153" y="1146"/>
                  </a:lnTo>
                  <a:lnTo>
                    <a:pt x="3300" y="1122"/>
                  </a:lnTo>
                  <a:lnTo>
                    <a:pt x="3337" y="1114"/>
                  </a:lnTo>
                  <a:lnTo>
                    <a:pt x="3373" y="1108"/>
                  </a:lnTo>
                  <a:lnTo>
                    <a:pt x="3550" y="1068"/>
                  </a:lnTo>
                  <a:lnTo>
                    <a:pt x="3758" y="1008"/>
                  </a:lnTo>
                  <a:lnTo>
                    <a:pt x="3826" y="984"/>
                  </a:lnTo>
                  <a:lnTo>
                    <a:pt x="3860" y="974"/>
                  </a:lnTo>
                  <a:lnTo>
                    <a:pt x="3894" y="960"/>
                  </a:lnTo>
                  <a:lnTo>
                    <a:pt x="3961" y="936"/>
                  </a:lnTo>
                  <a:lnTo>
                    <a:pt x="3995" y="922"/>
                  </a:lnTo>
                  <a:lnTo>
                    <a:pt x="4028" y="910"/>
                  </a:lnTo>
                  <a:lnTo>
                    <a:pt x="4095" y="882"/>
                  </a:lnTo>
                  <a:lnTo>
                    <a:pt x="4128" y="866"/>
                  </a:lnTo>
                  <a:lnTo>
                    <a:pt x="4162" y="852"/>
                  </a:lnTo>
                  <a:lnTo>
                    <a:pt x="4332" y="772"/>
                  </a:lnTo>
                  <a:lnTo>
                    <a:pt x="4472" y="700"/>
                  </a:lnTo>
                  <a:lnTo>
                    <a:pt x="4554" y="654"/>
                  </a:lnTo>
                  <a:lnTo>
                    <a:pt x="2503" y="654"/>
                  </a:lnTo>
                  <a:lnTo>
                    <a:pt x="2455" y="652"/>
                  </a:lnTo>
                  <a:lnTo>
                    <a:pt x="2406" y="652"/>
                  </a:lnTo>
                  <a:lnTo>
                    <a:pt x="2358" y="648"/>
                  </a:lnTo>
                  <a:lnTo>
                    <a:pt x="2263" y="644"/>
                  </a:lnTo>
                  <a:lnTo>
                    <a:pt x="2121" y="632"/>
                  </a:lnTo>
                  <a:lnTo>
                    <a:pt x="2075" y="626"/>
                  </a:lnTo>
                  <a:lnTo>
                    <a:pt x="2029" y="622"/>
                  </a:lnTo>
                  <a:lnTo>
                    <a:pt x="1937" y="610"/>
                  </a:lnTo>
                  <a:lnTo>
                    <a:pt x="1891" y="602"/>
                  </a:lnTo>
                  <a:lnTo>
                    <a:pt x="1846" y="596"/>
                  </a:lnTo>
                  <a:lnTo>
                    <a:pt x="1756" y="580"/>
                  </a:lnTo>
                  <a:lnTo>
                    <a:pt x="1712" y="570"/>
                  </a:lnTo>
                  <a:lnTo>
                    <a:pt x="1667" y="562"/>
                  </a:lnTo>
                  <a:lnTo>
                    <a:pt x="1581" y="542"/>
                  </a:lnTo>
                  <a:lnTo>
                    <a:pt x="1538" y="534"/>
                  </a:lnTo>
                  <a:lnTo>
                    <a:pt x="1376" y="494"/>
                  </a:lnTo>
                  <a:lnTo>
                    <a:pt x="1263" y="464"/>
                  </a:lnTo>
                  <a:lnTo>
                    <a:pt x="1156" y="434"/>
                  </a:lnTo>
                  <a:lnTo>
                    <a:pt x="1121" y="422"/>
                  </a:lnTo>
                  <a:lnTo>
                    <a:pt x="1055" y="402"/>
                  </a:lnTo>
                  <a:lnTo>
                    <a:pt x="1023" y="392"/>
                  </a:lnTo>
                  <a:lnTo>
                    <a:pt x="992" y="380"/>
                  </a:lnTo>
                  <a:lnTo>
                    <a:pt x="961" y="370"/>
                  </a:lnTo>
                  <a:lnTo>
                    <a:pt x="931" y="358"/>
                  </a:lnTo>
                  <a:lnTo>
                    <a:pt x="902" y="348"/>
                  </a:lnTo>
                  <a:lnTo>
                    <a:pt x="872" y="336"/>
                  </a:lnTo>
                  <a:lnTo>
                    <a:pt x="843" y="326"/>
                  </a:lnTo>
                  <a:lnTo>
                    <a:pt x="785" y="302"/>
                  </a:lnTo>
                  <a:lnTo>
                    <a:pt x="756" y="292"/>
                  </a:lnTo>
                  <a:lnTo>
                    <a:pt x="581" y="220"/>
                  </a:lnTo>
                  <a:lnTo>
                    <a:pt x="552" y="206"/>
                  </a:lnTo>
                  <a:lnTo>
                    <a:pt x="493" y="182"/>
                  </a:lnTo>
                  <a:lnTo>
                    <a:pt x="434" y="154"/>
                  </a:lnTo>
                  <a:lnTo>
                    <a:pt x="404" y="142"/>
                  </a:lnTo>
                  <a:lnTo>
                    <a:pt x="314" y="100"/>
                  </a:lnTo>
                  <a:lnTo>
                    <a:pt x="285" y="88"/>
                  </a:lnTo>
                  <a:lnTo>
                    <a:pt x="259" y="76"/>
                  </a:lnTo>
                  <a:lnTo>
                    <a:pt x="234" y="64"/>
                  </a:lnTo>
                  <a:lnTo>
                    <a:pt x="210" y="54"/>
                  </a:lnTo>
                  <a:lnTo>
                    <a:pt x="189" y="44"/>
                  </a:lnTo>
                  <a:lnTo>
                    <a:pt x="169" y="36"/>
                  </a:lnTo>
                  <a:lnTo>
                    <a:pt x="150" y="28"/>
                  </a:lnTo>
                  <a:lnTo>
                    <a:pt x="133" y="22"/>
                  </a:lnTo>
                  <a:lnTo>
                    <a:pt x="118" y="16"/>
                  </a:lnTo>
                  <a:lnTo>
                    <a:pt x="104" y="12"/>
                  </a:lnTo>
                  <a:lnTo>
                    <a:pt x="92" y="8"/>
                  </a:lnTo>
                  <a:lnTo>
                    <a:pt x="81" y="4"/>
                  </a:lnTo>
                  <a:lnTo>
                    <a:pt x="71" y="2"/>
                  </a:lnTo>
                </a:path>
              </a:pathLst>
            </a:custGeom>
            <a:grpFill/>
            <a:ln w="9525">
              <a:solidFill>
                <a:srgbClr val="E7E8E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/>
            </a:p>
          </p:txBody>
        </p:sp>
        <p:sp>
          <p:nvSpPr>
            <p:cNvPr id="6" name="Freeform 11"/>
            <p:cNvSpPr/>
            <p:nvPr/>
          </p:nvSpPr>
          <p:spPr bwMode="auto">
            <a:xfrm>
              <a:off x="3352" y="7829"/>
              <a:ext cx="5198" cy="1180"/>
            </a:xfrm>
            <a:custGeom>
              <a:avLst/>
              <a:gdLst>
                <a:gd name="T0" fmla="+- 0 8470 3353"/>
                <a:gd name="T1" fmla="*/ T0 w 5198"/>
                <a:gd name="T2" fmla="+- 0 7831 7829"/>
                <a:gd name="T3" fmla="*/ 7831 h 1180"/>
                <a:gd name="T4" fmla="+- 0 8452 3353"/>
                <a:gd name="T5" fmla="*/ T4 w 5198"/>
                <a:gd name="T6" fmla="+- 0 7837 7829"/>
                <a:gd name="T7" fmla="*/ 7837 h 1180"/>
                <a:gd name="T8" fmla="+- 0 8426 3353"/>
                <a:gd name="T9" fmla="*/ T8 w 5198"/>
                <a:gd name="T10" fmla="+- 0 7847 7829"/>
                <a:gd name="T11" fmla="*/ 7847 h 1180"/>
                <a:gd name="T12" fmla="+- 0 8391 3353"/>
                <a:gd name="T13" fmla="*/ T12 w 5198"/>
                <a:gd name="T14" fmla="+- 0 7863 7829"/>
                <a:gd name="T15" fmla="*/ 7863 h 1180"/>
                <a:gd name="T16" fmla="+- 0 8348 3353"/>
                <a:gd name="T17" fmla="*/ T16 w 5198"/>
                <a:gd name="T18" fmla="+- 0 7881 7829"/>
                <a:gd name="T19" fmla="*/ 7881 h 1180"/>
                <a:gd name="T20" fmla="+- 0 8297 3353"/>
                <a:gd name="T21" fmla="*/ T20 w 5198"/>
                <a:gd name="T22" fmla="+- 0 7905 7829"/>
                <a:gd name="T23" fmla="*/ 7905 h 1180"/>
                <a:gd name="T24" fmla="+- 0 8238 3353"/>
                <a:gd name="T25" fmla="*/ T24 w 5198"/>
                <a:gd name="T26" fmla="+- 0 7931 7829"/>
                <a:gd name="T27" fmla="*/ 7931 h 1180"/>
                <a:gd name="T28" fmla="+- 0 8153 3353"/>
                <a:gd name="T29" fmla="*/ T28 w 5198"/>
                <a:gd name="T30" fmla="+- 0 7971 7829"/>
                <a:gd name="T31" fmla="*/ 7971 h 1180"/>
                <a:gd name="T32" fmla="+- 0 8047 3353"/>
                <a:gd name="T33" fmla="*/ T32 w 5198"/>
                <a:gd name="T34" fmla="+- 0 8017 7829"/>
                <a:gd name="T35" fmla="*/ 8017 h 1180"/>
                <a:gd name="T36" fmla="+- 0 7964 3353"/>
                <a:gd name="T37" fmla="*/ T36 w 5198"/>
                <a:gd name="T38" fmla="+- 0 8051 7829"/>
                <a:gd name="T39" fmla="*/ 8051 h 1180"/>
                <a:gd name="T40" fmla="+- 0 7877 3353"/>
                <a:gd name="T41" fmla="*/ T40 w 5198"/>
                <a:gd name="T42" fmla="+- 0 8085 7829"/>
                <a:gd name="T43" fmla="*/ 8085 h 1180"/>
                <a:gd name="T44" fmla="+- 0 7788 3353"/>
                <a:gd name="T45" fmla="*/ T44 w 5198"/>
                <a:gd name="T46" fmla="+- 0 8119 7829"/>
                <a:gd name="T47" fmla="*/ 8119 h 1180"/>
                <a:gd name="T48" fmla="+- 0 7727 3353"/>
                <a:gd name="T49" fmla="*/ T48 w 5198"/>
                <a:gd name="T50" fmla="+- 0 8141 7829"/>
                <a:gd name="T51" fmla="*/ 8141 h 1180"/>
                <a:gd name="T52" fmla="+- 0 7567 3353"/>
                <a:gd name="T53" fmla="*/ T52 w 5198"/>
                <a:gd name="T54" fmla="+- 0 8199 7829"/>
                <a:gd name="T55" fmla="*/ 8199 h 1180"/>
                <a:gd name="T56" fmla="+- 0 7430 3353"/>
                <a:gd name="T57" fmla="*/ T56 w 5198"/>
                <a:gd name="T58" fmla="+- 0 8245 7829"/>
                <a:gd name="T59" fmla="*/ 8245 h 1180"/>
                <a:gd name="T60" fmla="+- 0 7321 3353"/>
                <a:gd name="T61" fmla="*/ T60 w 5198"/>
                <a:gd name="T62" fmla="+- 0 8279 7829"/>
                <a:gd name="T63" fmla="*/ 8279 h 1180"/>
                <a:gd name="T64" fmla="+- 0 7246 3353"/>
                <a:gd name="T65" fmla="*/ T64 w 5198"/>
                <a:gd name="T66" fmla="+- 0 8301 7829"/>
                <a:gd name="T67" fmla="*/ 8301 h 1180"/>
                <a:gd name="T68" fmla="+- 0 7128 3353"/>
                <a:gd name="T69" fmla="*/ T68 w 5198"/>
                <a:gd name="T70" fmla="+- 0 8333 7829"/>
                <a:gd name="T71" fmla="*/ 8333 h 1180"/>
                <a:gd name="T72" fmla="+- 0 6877 3353"/>
                <a:gd name="T73" fmla="*/ T72 w 5198"/>
                <a:gd name="T74" fmla="+- 0 8391 7829"/>
                <a:gd name="T75" fmla="*/ 8391 h 1180"/>
                <a:gd name="T76" fmla="+- 0 6656 3353"/>
                <a:gd name="T77" fmla="*/ T76 w 5198"/>
                <a:gd name="T78" fmla="+- 0 8433 7829"/>
                <a:gd name="T79" fmla="*/ 8433 h 1180"/>
                <a:gd name="T80" fmla="+- 0 6289 3353"/>
                <a:gd name="T81" fmla="*/ T80 w 5198"/>
                <a:gd name="T82" fmla="+- 0 8473 7829"/>
                <a:gd name="T83" fmla="*/ 8473 h 1180"/>
                <a:gd name="T84" fmla="+- 0 6195 3353"/>
                <a:gd name="T85" fmla="*/ T84 w 5198"/>
                <a:gd name="T86" fmla="+- 0 8479 7829"/>
                <a:gd name="T87" fmla="*/ 8479 h 1180"/>
                <a:gd name="T88" fmla="+- 0 6099 3353"/>
                <a:gd name="T89" fmla="*/ T88 w 5198"/>
                <a:gd name="T90" fmla="+- 0 8481 7829"/>
                <a:gd name="T91" fmla="*/ 8481 h 1180"/>
                <a:gd name="T92" fmla="+- 0 7907 3353"/>
                <a:gd name="T93" fmla="*/ T92 w 5198"/>
                <a:gd name="T94" fmla="+- 0 8483 7829"/>
                <a:gd name="T95" fmla="*/ 8483 h 1180"/>
                <a:gd name="T96" fmla="+- 0 8006 3353"/>
                <a:gd name="T97" fmla="*/ T96 w 5198"/>
                <a:gd name="T98" fmla="+- 0 8427 7829"/>
                <a:gd name="T99" fmla="*/ 8427 h 1180"/>
                <a:gd name="T100" fmla="+- 0 8081 3353"/>
                <a:gd name="T101" fmla="*/ T100 w 5198"/>
                <a:gd name="T102" fmla="+- 0 8385 7829"/>
                <a:gd name="T103" fmla="*/ 8385 h 1180"/>
                <a:gd name="T104" fmla="+- 0 8140 3353"/>
                <a:gd name="T105" fmla="*/ T104 w 5198"/>
                <a:gd name="T106" fmla="+- 0 8347 7829"/>
                <a:gd name="T107" fmla="*/ 8347 h 1180"/>
                <a:gd name="T108" fmla="+- 0 8181 3353"/>
                <a:gd name="T109" fmla="*/ T108 w 5198"/>
                <a:gd name="T110" fmla="+- 0 8321 7829"/>
                <a:gd name="T111" fmla="*/ 8321 h 1180"/>
                <a:gd name="T112" fmla="+- 0 8220 3353"/>
                <a:gd name="T113" fmla="*/ T112 w 5198"/>
                <a:gd name="T114" fmla="+- 0 8297 7829"/>
                <a:gd name="T115" fmla="*/ 8297 h 1180"/>
                <a:gd name="T116" fmla="+- 0 8256 3353"/>
                <a:gd name="T117" fmla="*/ T116 w 5198"/>
                <a:gd name="T118" fmla="+- 0 8271 7829"/>
                <a:gd name="T119" fmla="*/ 8271 h 1180"/>
                <a:gd name="T120" fmla="+- 0 8289 3353"/>
                <a:gd name="T121" fmla="*/ T120 w 5198"/>
                <a:gd name="T122" fmla="+- 0 8249 7829"/>
                <a:gd name="T123" fmla="*/ 8249 h 1180"/>
                <a:gd name="T124" fmla="+- 0 8320 3353"/>
                <a:gd name="T125" fmla="*/ T124 w 5198"/>
                <a:gd name="T126" fmla="+- 0 8227 7829"/>
                <a:gd name="T127" fmla="*/ 8227 h 1180"/>
                <a:gd name="T128" fmla="+- 0 8386 3353"/>
                <a:gd name="T129" fmla="*/ T128 w 5198"/>
                <a:gd name="T130" fmla="+- 0 8175 7829"/>
                <a:gd name="T131" fmla="*/ 8175 h 1180"/>
                <a:gd name="T132" fmla="+- 0 8423 3353"/>
                <a:gd name="T133" fmla="*/ T132 w 5198"/>
                <a:gd name="T134" fmla="+- 0 8143 7829"/>
                <a:gd name="T135" fmla="*/ 8143 h 1180"/>
                <a:gd name="T136" fmla="+- 0 8454 3353"/>
                <a:gd name="T137" fmla="*/ T136 w 5198"/>
                <a:gd name="T138" fmla="+- 0 8117 7829"/>
                <a:gd name="T139" fmla="*/ 8117 h 1180"/>
                <a:gd name="T140" fmla="+- 0 8510 3353"/>
                <a:gd name="T141" fmla="*/ T140 w 5198"/>
                <a:gd name="T142" fmla="+- 0 8057 7829"/>
                <a:gd name="T143" fmla="*/ 8057 h 1180"/>
                <a:gd name="T144" fmla="+- 0 8552 3353"/>
                <a:gd name="T145" fmla="*/ T144 w 5198"/>
                <a:gd name="T146" fmla="+- 0 7939 7829"/>
                <a:gd name="T147" fmla="*/ 7939 h 1180"/>
                <a:gd name="T148" fmla="+- 0 8525 3353"/>
                <a:gd name="T149" fmla="*/ T148 w 5198"/>
                <a:gd name="T150" fmla="+- 0 7849 7829"/>
                <a:gd name="T151" fmla="*/ 7849 h 1180"/>
                <a:gd name="T152" fmla="+- 0 8476 3353"/>
                <a:gd name="T153" fmla="*/ T152 w 5198"/>
                <a:gd name="T154" fmla="+- 0 7829 7829"/>
                <a:gd name="T155" fmla="*/ 7829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5198" h="1180" extrusionOk="0">
                  <a:moveTo>
                    <a:pt x="5123" y="0"/>
                  </a:moveTo>
                  <a:lnTo>
                    <a:pt x="5117" y="2"/>
                  </a:lnTo>
                  <a:lnTo>
                    <a:pt x="5109" y="4"/>
                  </a:lnTo>
                  <a:lnTo>
                    <a:pt x="5099" y="8"/>
                  </a:lnTo>
                  <a:lnTo>
                    <a:pt x="5087" y="12"/>
                  </a:lnTo>
                  <a:lnTo>
                    <a:pt x="5073" y="18"/>
                  </a:lnTo>
                  <a:lnTo>
                    <a:pt x="5056" y="26"/>
                  </a:lnTo>
                  <a:lnTo>
                    <a:pt x="5038" y="34"/>
                  </a:lnTo>
                  <a:lnTo>
                    <a:pt x="5018" y="42"/>
                  </a:lnTo>
                  <a:lnTo>
                    <a:pt x="4995" y="52"/>
                  </a:lnTo>
                  <a:lnTo>
                    <a:pt x="4971" y="64"/>
                  </a:lnTo>
                  <a:lnTo>
                    <a:pt x="4944" y="76"/>
                  </a:lnTo>
                  <a:lnTo>
                    <a:pt x="4915" y="88"/>
                  </a:lnTo>
                  <a:lnTo>
                    <a:pt x="4885" y="102"/>
                  </a:lnTo>
                  <a:lnTo>
                    <a:pt x="4852" y="118"/>
                  </a:lnTo>
                  <a:lnTo>
                    <a:pt x="4800" y="142"/>
                  </a:lnTo>
                  <a:lnTo>
                    <a:pt x="4774" y="152"/>
                  </a:lnTo>
                  <a:lnTo>
                    <a:pt x="4694" y="188"/>
                  </a:lnTo>
                  <a:lnTo>
                    <a:pt x="4666" y="198"/>
                  </a:lnTo>
                  <a:lnTo>
                    <a:pt x="4611" y="222"/>
                  </a:lnTo>
                  <a:lnTo>
                    <a:pt x="4582" y="232"/>
                  </a:lnTo>
                  <a:lnTo>
                    <a:pt x="4524" y="256"/>
                  </a:lnTo>
                  <a:lnTo>
                    <a:pt x="4495" y="266"/>
                  </a:lnTo>
                  <a:lnTo>
                    <a:pt x="4435" y="290"/>
                  </a:lnTo>
                  <a:lnTo>
                    <a:pt x="4404" y="300"/>
                  </a:lnTo>
                  <a:lnTo>
                    <a:pt x="4374" y="312"/>
                  </a:lnTo>
                  <a:lnTo>
                    <a:pt x="4247" y="360"/>
                  </a:lnTo>
                  <a:lnTo>
                    <a:pt x="4214" y="370"/>
                  </a:lnTo>
                  <a:lnTo>
                    <a:pt x="4112" y="406"/>
                  </a:lnTo>
                  <a:lnTo>
                    <a:pt x="4077" y="416"/>
                  </a:lnTo>
                  <a:lnTo>
                    <a:pt x="4005" y="440"/>
                  </a:lnTo>
                  <a:lnTo>
                    <a:pt x="3968" y="450"/>
                  </a:lnTo>
                  <a:lnTo>
                    <a:pt x="3931" y="462"/>
                  </a:lnTo>
                  <a:lnTo>
                    <a:pt x="3893" y="472"/>
                  </a:lnTo>
                  <a:lnTo>
                    <a:pt x="3854" y="484"/>
                  </a:lnTo>
                  <a:lnTo>
                    <a:pt x="3775" y="504"/>
                  </a:lnTo>
                  <a:lnTo>
                    <a:pt x="3567" y="554"/>
                  </a:lnTo>
                  <a:lnTo>
                    <a:pt x="3524" y="562"/>
                  </a:lnTo>
                  <a:lnTo>
                    <a:pt x="3480" y="572"/>
                  </a:lnTo>
                  <a:lnTo>
                    <a:pt x="3303" y="604"/>
                  </a:lnTo>
                  <a:lnTo>
                    <a:pt x="3122" y="628"/>
                  </a:lnTo>
                  <a:lnTo>
                    <a:pt x="2936" y="644"/>
                  </a:lnTo>
                  <a:lnTo>
                    <a:pt x="2889" y="646"/>
                  </a:lnTo>
                  <a:lnTo>
                    <a:pt x="2842" y="650"/>
                  </a:lnTo>
                  <a:lnTo>
                    <a:pt x="2794" y="652"/>
                  </a:lnTo>
                  <a:lnTo>
                    <a:pt x="2746" y="652"/>
                  </a:lnTo>
                  <a:lnTo>
                    <a:pt x="2698" y="654"/>
                  </a:lnTo>
                  <a:lnTo>
                    <a:pt x="4554" y="654"/>
                  </a:lnTo>
                  <a:lnTo>
                    <a:pt x="4616" y="620"/>
                  </a:lnTo>
                  <a:lnTo>
                    <a:pt x="4653" y="598"/>
                  </a:lnTo>
                  <a:lnTo>
                    <a:pt x="4690" y="578"/>
                  </a:lnTo>
                  <a:lnTo>
                    <a:pt x="4728" y="556"/>
                  </a:lnTo>
                  <a:lnTo>
                    <a:pt x="4766" y="532"/>
                  </a:lnTo>
                  <a:lnTo>
                    <a:pt x="4787" y="518"/>
                  </a:lnTo>
                  <a:lnTo>
                    <a:pt x="4808" y="506"/>
                  </a:lnTo>
                  <a:lnTo>
                    <a:pt x="4828" y="492"/>
                  </a:lnTo>
                  <a:lnTo>
                    <a:pt x="4848" y="480"/>
                  </a:lnTo>
                  <a:lnTo>
                    <a:pt x="4867" y="468"/>
                  </a:lnTo>
                  <a:lnTo>
                    <a:pt x="4885" y="454"/>
                  </a:lnTo>
                  <a:lnTo>
                    <a:pt x="4903" y="442"/>
                  </a:lnTo>
                  <a:lnTo>
                    <a:pt x="4920" y="432"/>
                  </a:lnTo>
                  <a:lnTo>
                    <a:pt x="4936" y="420"/>
                  </a:lnTo>
                  <a:lnTo>
                    <a:pt x="4952" y="408"/>
                  </a:lnTo>
                  <a:lnTo>
                    <a:pt x="4967" y="398"/>
                  </a:lnTo>
                  <a:lnTo>
                    <a:pt x="4982" y="386"/>
                  </a:lnTo>
                  <a:lnTo>
                    <a:pt x="5033" y="346"/>
                  </a:lnTo>
                  <a:lnTo>
                    <a:pt x="5045" y="336"/>
                  </a:lnTo>
                  <a:lnTo>
                    <a:pt x="5070" y="314"/>
                  </a:lnTo>
                  <a:lnTo>
                    <a:pt x="5086" y="300"/>
                  </a:lnTo>
                  <a:lnTo>
                    <a:pt x="5101" y="288"/>
                  </a:lnTo>
                  <a:lnTo>
                    <a:pt x="5116" y="274"/>
                  </a:lnTo>
                  <a:lnTo>
                    <a:pt x="5157" y="228"/>
                  </a:lnTo>
                  <a:lnTo>
                    <a:pt x="5187" y="176"/>
                  </a:lnTo>
                  <a:lnTo>
                    <a:pt x="5199" y="110"/>
                  </a:lnTo>
                  <a:lnTo>
                    <a:pt x="5196" y="80"/>
                  </a:lnTo>
                  <a:lnTo>
                    <a:pt x="5172" y="20"/>
                  </a:lnTo>
                  <a:lnTo>
                    <a:pt x="5142" y="2"/>
                  </a:lnTo>
                  <a:lnTo>
                    <a:pt x="5123" y="0"/>
                  </a:lnTo>
                </a:path>
              </a:pathLst>
            </a:custGeom>
            <a:grpFill/>
            <a:ln w="9525">
              <a:solidFill>
                <a:srgbClr val="E7E8E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/>
            </a:p>
          </p:txBody>
        </p:sp>
      </p:grpSp>
      <p:sp>
        <p:nvSpPr>
          <p:cNvPr id="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416062" y="1600201"/>
            <a:ext cx="10166337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" name="Ellipse 4"/>
          <p:cNvSpPr/>
          <p:nvPr/>
        </p:nvSpPr>
        <p:spPr bwMode="auto">
          <a:xfrm>
            <a:off x="11306649" y="237756"/>
            <a:ext cx="286432" cy="288000"/>
          </a:xfrm>
          <a:prstGeom prst="ellipse">
            <a:avLst/>
          </a:prstGeom>
          <a:solidFill>
            <a:srgbClr val="313E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/>
          </a:p>
        </p:txBody>
      </p:sp>
      <p:sp>
        <p:nvSpPr>
          <p:cNvPr id="9" name="Espace réservé du numéro de diapositive 12"/>
          <p:cNvSpPr>
            <a:spLocks noGrp="1"/>
          </p:cNvSpPr>
          <p:nvPr>
            <p:ph type="sldNum" sz="quarter" idx="4"/>
          </p:nvPr>
        </p:nvSpPr>
        <p:spPr bwMode="auto">
          <a:xfrm>
            <a:off x="11141379" y="300039"/>
            <a:ext cx="605367" cy="1412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67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B5D263F-7ACE-9740-9441-ACD31CB0F002}" type="slidenum">
              <a:rPr lang="fr-FR"/>
              <a:t>‹N°›</a:t>
            </a:fld>
            <a:endParaRPr lang="fr-FR"/>
          </a:p>
        </p:txBody>
      </p:sp>
      <p:cxnSp>
        <p:nvCxnSpPr>
          <p:cNvPr id="10" name="Connecteur droit 8"/>
          <p:cNvCxnSpPr>
            <a:cxnSpLocks/>
          </p:cNvCxnSpPr>
          <p:nvPr/>
        </p:nvCxnSpPr>
        <p:spPr bwMode="auto">
          <a:xfrm flipV="1">
            <a:off x="11444060" y="0"/>
            <a:ext cx="0" cy="260351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itre 9"/>
          <p:cNvSpPr>
            <a:spLocks noGrp="1"/>
          </p:cNvSpPr>
          <p:nvPr>
            <p:ph type="title"/>
          </p:nvPr>
        </p:nvSpPr>
        <p:spPr bwMode="auto">
          <a:xfrm>
            <a:off x="609600" y="810717"/>
            <a:ext cx="10972800" cy="6429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fr-FR"/>
              <a:t>Cliquez et modifiez le titre</a:t>
            </a:r>
            <a:endParaRPr/>
          </a:p>
        </p:txBody>
      </p:sp>
      <p:cxnSp>
        <p:nvCxnSpPr>
          <p:cNvPr id="12" name="Connecteur droit 14"/>
          <p:cNvCxnSpPr>
            <a:cxnSpLocks/>
          </p:cNvCxnSpPr>
          <p:nvPr/>
        </p:nvCxnSpPr>
        <p:spPr bwMode="auto">
          <a:xfrm flipH="1">
            <a:off x="3" y="950407"/>
            <a:ext cx="78057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 13" descr="osu_pytheas_cmjn.eps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98197" y="199669"/>
            <a:ext cx="2799287" cy="487204"/>
          </a:xfrm>
          <a:prstGeom prst="rect">
            <a:avLst/>
          </a:prstGeom>
        </p:spPr>
      </p:pic>
      <p:pic>
        <p:nvPicPr>
          <p:cNvPr id="14" name="Image 15" descr="lam.eps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620743" y="199669"/>
            <a:ext cx="1560812" cy="498743"/>
          </a:xfrm>
          <a:prstGeom prst="rect">
            <a:avLst/>
          </a:prstGeom>
        </p:spPr>
      </p:pic>
      <p:pic>
        <p:nvPicPr>
          <p:cNvPr id="15" name="Image 25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064100" y="6264506"/>
            <a:ext cx="916576" cy="314980"/>
          </a:xfrm>
          <a:prstGeom prst="rect">
            <a:avLst/>
          </a:prstGeom>
        </p:spPr>
      </p:pic>
      <p:pic>
        <p:nvPicPr>
          <p:cNvPr id="16" name="Image 26" descr="CNRSfilaire-Q.eps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126938" y="6200513"/>
            <a:ext cx="457209" cy="457209"/>
          </a:xfrm>
          <a:prstGeom prst="rect">
            <a:avLst/>
          </a:prstGeom>
        </p:spPr>
      </p:pic>
      <p:pic>
        <p:nvPicPr>
          <p:cNvPr id="17" name="Image 27" descr="cnes.eps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709694" y="6264508"/>
            <a:ext cx="883388" cy="284729"/>
          </a:xfrm>
          <a:prstGeom prst="rect">
            <a:avLst/>
          </a:prstGeom>
        </p:spPr>
      </p:pic>
      <p:sp>
        <p:nvSpPr>
          <p:cNvPr id="18" name="Espace réservé du pied de page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74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hdr="0" dt="0"/>
  <p:txStyles>
    <p:titleStyle>
      <a:lvl1pPr algn="l" defTabSz="609585">
        <a:spcBef>
          <a:spcPts val="0"/>
        </a:spcBef>
        <a:spcAft>
          <a:spcPts val="0"/>
        </a:spcAft>
        <a:defRPr sz="3467" b="1">
          <a:solidFill>
            <a:srgbClr val="313E56"/>
          </a:solidFill>
          <a:latin typeface="Arial"/>
          <a:ea typeface="ＭＳ Ｐゴシック"/>
          <a:cs typeface="Arial"/>
        </a:defRPr>
      </a:lvl1pPr>
      <a:lvl2pPr algn="l" defTabSz="609585">
        <a:spcBef>
          <a:spcPts val="0"/>
        </a:spcBef>
        <a:spcAft>
          <a:spcPts val="0"/>
        </a:spcAft>
        <a:defRPr sz="3467" b="1">
          <a:solidFill>
            <a:srgbClr val="313E56"/>
          </a:solidFill>
          <a:latin typeface="Arial"/>
          <a:ea typeface="ＭＳ Ｐゴシック"/>
          <a:cs typeface="Verdana"/>
        </a:defRPr>
      </a:lvl2pPr>
      <a:lvl3pPr algn="l" defTabSz="609585">
        <a:spcBef>
          <a:spcPts val="0"/>
        </a:spcBef>
        <a:spcAft>
          <a:spcPts val="0"/>
        </a:spcAft>
        <a:defRPr sz="3467" b="1">
          <a:solidFill>
            <a:srgbClr val="313E56"/>
          </a:solidFill>
          <a:latin typeface="Arial"/>
          <a:ea typeface="ＭＳ Ｐゴシック"/>
          <a:cs typeface="Verdana"/>
        </a:defRPr>
      </a:lvl3pPr>
      <a:lvl4pPr algn="l" defTabSz="609585">
        <a:spcBef>
          <a:spcPts val="0"/>
        </a:spcBef>
        <a:spcAft>
          <a:spcPts val="0"/>
        </a:spcAft>
        <a:defRPr sz="3467" b="1">
          <a:solidFill>
            <a:srgbClr val="313E56"/>
          </a:solidFill>
          <a:latin typeface="Arial"/>
          <a:ea typeface="ＭＳ Ｐゴシック"/>
          <a:cs typeface="Verdana"/>
        </a:defRPr>
      </a:lvl4pPr>
      <a:lvl5pPr algn="l" defTabSz="609585">
        <a:spcBef>
          <a:spcPts val="0"/>
        </a:spcBef>
        <a:spcAft>
          <a:spcPts val="0"/>
        </a:spcAft>
        <a:defRPr sz="3467" b="1">
          <a:solidFill>
            <a:srgbClr val="313E56"/>
          </a:solidFill>
          <a:latin typeface="Arial"/>
          <a:ea typeface="ＭＳ Ｐゴシック"/>
          <a:cs typeface="Verdana"/>
        </a:defRPr>
      </a:lvl5pPr>
      <a:lvl6pPr marL="609585" algn="l" defTabSz="609585">
        <a:spcBef>
          <a:spcPts val="0"/>
        </a:spcBef>
        <a:spcAft>
          <a:spcPts val="0"/>
        </a:spcAft>
        <a:defRPr sz="3467" b="1">
          <a:solidFill>
            <a:srgbClr val="2663B4"/>
          </a:solidFill>
          <a:latin typeface="Verdana"/>
          <a:ea typeface="ＭＳ Ｐゴシック"/>
        </a:defRPr>
      </a:lvl6pPr>
      <a:lvl7pPr marL="1219170" algn="l" defTabSz="609585">
        <a:spcBef>
          <a:spcPts val="0"/>
        </a:spcBef>
        <a:spcAft>
          <a:spcPts val="0"/>
        </a:spcAft>
        <a:defRPr sz="3467" b="1">
          <a:solidFill>
            <a:srgbClr val="2663B4"/>
          </a:solidFill>
          <a:latin typeface="Verdana"/>
          <a:ea typeface="ＭＳ Ｐゴシック"/>
        </a:defRPr>
      </a:lvl7pPr>
      <a:lvl8pPr marL="1828754" algn="l" defTabSz="609585">
        <a:spcBef>
          <a:spcPts val="0"/>
        </a:spcBef>
        <a:spcAft>
          <a:spcPts val="0"/>
        </a:spcAft>
        <a:defRPr sz="3467" b="1">
          <a:solidFill>
            <a:srgbClr val="2663B4"/>
          </a:solidFill>
          <a:latin typeface="Verdana"/>
          <a:ea typeface="ＭＳ Ｐゴシック"/>
        </a:defRPr>
      </a:lvl8pPr>
      <a:lvl9pPr marL="2438339" algn="l" defTabSz="609585">
        <a:spcBef>
          <a:spcPts val="0"/>
        </a:spcBef>
        <a:spcAft>
          <a:spcPts val="0"/>
        </a:spcAft>
        <a:defRPr sz="3467" b="1">
          <a:solidFill>
            <a:srgbClr val="2663B4"/>
          </a:solidFill>
          <a:latin typeface="Verdana"/>
          <a:ea typeface="ＭＳ Ｐゴシック"/>
        </a:defRPr>
      </a:lvl9pPr>
    </p:titleStyle>
    <p:bodyStyle>
      <a:lvl1pPr marL="0" indent="0" algn="l" defTabSz="609585">
        <a:spcBef>
          <a:spcPts val="0"/>
        </a:spcBef>
        <a:spcAft>
          <a:spcPts val="0"/>
        </a:spcAft>
        <a:buFont typeface="Arial"/>
        <a:buNone/>
        <a:defRPr sz="1867" b="0">
          <a:solidFill>
            <a:schemeClr val="tx1"/>
          </a:solidFill>
          <a:latin typeface="Arial"/>
          <a:ea typeface="ＭＳ Ｐゴシック"/>
          <a:cs typeface="Arial"/>
        </a:defRPr>
      </a:lvl1pPr>
      <a:lvl2pPr marL="1219170" indent="-609585" algn="l" defTabSz="609585">
        <a:spcBef>
          <a:spcPts val="0"/>
        </a:spcBef>
        <a:spcAft>
          <a:spcPts val="0"/>
        </a:spcAft>
        <a:buClr>
          <a:srgbClr val="AFB1A5"/>
        </a:buClr>
        <a:buSzPct val="100000"/>
        <a:buFont typeface="Wingdings"/>
        <a:buChar char=""/>
        <a:defRPr sz="1867">
          <a:solidFill>
            <a:schemeClr val="tx1"/>
          </a:solidFill>
          <a:latin typeface="Arial"/>
          <a:ea typeface="ＭＳ Ｐゴシック"/>
          <a:cs typeface="Arial"/>
        </a:defRPr>
      </a:lvl2pPr>
      <a:lvl3pPr marL="1600160" indent="-380990" algn="l" defTabSz="609585">
        <a:spcBef>
          <a:spcPts val="0"/>
        </a:spcBef>
        <a:spcAft>
          <a:spcPts val="0"/>
        </a:spcAft>
        <a:buClr>
          <a:srgbClr val="AFB1A5"/>
        </a:buClr>
        <a:buSzPct val="130000"/>
        <a:buFont typeface="Arial"/>
        <a:buChar char="•"/>
        <a:defRPr sz="1867">
          <a:solidFill>
            <a:schemeClr val="tx1"/>
          </a:solidFill>
          <a:latin typeface="Arial"/>
          <a:ea typeface="ＭＳ Ｐゴシック"/>
          <a:cs typeface="Arial"/>
        </a:defRPr>
      </a:lvl3pPr>
      <a:lvl4pPr marL="2133547" indent="-304792" algn="l" defTabSz="609585">
        <a:spcBef>
          <a:spcPts val="0"/>
        </a:spcBef>
        <a:spcAft>
          <a:spcPts val="0"/>
        </a:spcAft>
        <a:buClr>
          <a:srgbClr val="AFB1A5"/>
        </a:buClr>
        <a:buSzPct val="100000"/>
        <a:buFont typeface="Lucida Grande"/>
        <a:buChar char="»"/>
        <a:defRPr sz="1867">
          <a:solidFill>
            <a:schemeClr val="tx1"/>
          </a:solidFill>
          <a:latin typeface="Arial"/>
          <a:ea typeface="ＭＳ Ｐゴシック"/>
          <a:cs typeface="Arial"/>
        </a:defRPr>
      </a:lvl4pPr>
      <a:lvl5pPr marL="2743131" indent="-304792" algn="l" defTabSz="609585">
        <a:spcBef>
          <a:spcPts val="0"/>
        </a:spcBef>
        <a:spcAft>
          <a:spcPts val="0"/>
        </a:spcAft>
        <a:buClr>
          <a:srgbClr val="AFB1A5"/>
        </a:buClr>
        <a:buSzPct val="90000"/>
        <a:buFont typeface="Lucida Grande"/>
        <a:buChar char="-"/>
        <a:defRPr sz="1867">
          <a:solidFill>
            <a:schemeClr val="tx1"/>
          </a:solidFill>
          <a:latin typeface="Arial"/>
          <a:ea typeface="ＭＳ Ｐゴシック"/>
          <a:cs typeface="Arial"/>
        </a:defRPr>
      </a:lvl5pPr>
      <a:lvl6pPr marL="3352716" indent="-304792" algn="l" defTabSz="609585">
        <a:spcBef>
          <a:spcPts val="0"/>
        </a:spcBef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>
        <a:spcBef>
          <a:spcPts val="0"/>
        </a:spcBef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>
        <a:spcBef>
          <a:spcPts val="0"/>
        </a:spcBef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>
        <a:spcBef>
          <a:spcPts val="0"/>
        </a:spcBef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4A5EF7-ED42-4E4E-A1C9-5C44E08E6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005690"/>
            <a:ext cx="10363200" cy="3486550"/>
          </a:xfrm>
        </p:spPr>
        <p:txBody>
          <a:bodyPr/>
          <a:lstStyle/>
          <a:p>
            <a:r>
              <a:rPr lang="fr-FR" sz="3200" dirty="0"/>
              <a:t>Point Clé 02/10/2024 </a:t>
            </a:r>
            <a:br>
              <a:rPr lang="fr-FR" dirty="0"/>
            </a:br>
            <a:r>
              <a:rPr lang="fr-FR" sz="3200" dirty="0"/>
              <a:t>Analyse du front d’onde du télescope</a:t>
            </a:r>
            <a:br>
              <a:rPr lang="fr-FR" dirty="0"/>
            </a:br>
            <a:br>
              <a:rPr lang="fr-FR" dirty="0"/>
            </a:br>
            <a:r>
              <a:rPr lang="fr-FR" sz="3200" dirty="0"/>
              <a:t> LAM </a:t>
            </a:r>
            <a:br>
              <a:rPr lang="fr-FR" sz="3200" dirty="0"/>
            </a:br>
            <a:r>
              <a:rPr lang="fr-FR" sz="1800" dirty="0"/>
              <a:t>(Mesures optiques par Anne </a:t>
            </a:r>
            <a:r>
              <a:rPr lang="fr-FR" sz="1800" dirty="0" err="1"/>
              <a:t>Costille</a:t>
            </a:r>
            <a:r>
              <a:rPr lang="fr-FR" sz="1800" dirty="0"/>
              <a:t>, Fabrice </a:t>
            </a:r>
            <a:r>
              <a:rPr lang="fr-FR" sz="1800" dirty="0" err="1"/>
              <a:t>Madec</a:t>
            </a:r>
            <a:r>
              <a:rPr lang="fr-FR" sz="1800" dirty="0"/>
              <a:t> et Johan Floriot)</a:t>
            </a:r>
            <a:br>
              <a:rPr lang="fr-FR" sz="3200" dirty="0"/>
            </a:b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7A2383-11F4-8E3A-3FB6-7F553D0EB4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3301" y="21437"/>
            <a:ext cx="1768334" cy="68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17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83B7EDCF-7928-F04A-0301-302917EBF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333376"/>
            <a:ext cx="7129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r-FR" b="1" dirty="0" err="1"/>
              <a:t>Palier</a:t>
            </a:r>
            <a:r>
              <a:rPr lang="en-US" altLang="fr-FR" b="1" dirty="0"/>
              <a:t> à -30°C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574FFA1-2310-4A4C-84A9-C26B4D65C924}"/>
              </a:ext>
            </a:extLst>
          </p:cNvPr>
          <p:cNvGrpSpPr/>
          <p:nvPr/>
        </p:nvGrpSpPr>
        <p:grpSpPr>
          <a:xfrm>
            <a:off x="167426" y="891235"/>
            <a:ext cx="5705341" cy="2682026"/>
            <a:chOff x="167426" y="891235"/>
            <a:chExt cx="5705341" cy="2682026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0E10D15A-A990-4112-892D-F080BC5C71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572" r="53204" b="50000"/>
            <a:stretch/>
          </p:blipFill>
          <p:spPr>
            <a:xfrm>
              <a:off x="167426" y="891235"/>
              <a:ext cx="5705341" cy="2682026"/>
            </a:xfrm>
            <a:prstGeom prst="rect">
              <a:avLst/>
            </a:prstGeom>
          </p:spPr>
        </p:pic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74B39F95-7F16-406F-B3B7-1A73686FB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760" y="3188133"/>
              <a:ext cx="16294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fr-FR" sz="1400" dirty="0"/>
                <a:t>RMS total: 154.9nm</a:t>
              </a:r>
            </a:p>
          </p:txBody>
        </p:sp>
      </p:grpSp>
      <p:sp>
        <p:nvSpPr>
          <p:cNvPr id="14" name="Rectangle 6">
            <a:extLst>
              <a:ext uri="{FF2B5EF4-FFF2-40B4-BE49-F238E27FC236}">
                <a16:creationId xmlns:a16="http://schemas.microsoft.com/office/drawing/2014/main" id="{ADAE16E9-3912-4143-AEEC-1BBECA500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8769" y="3651818"/>
            <a:ext cx="34922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sz="1400" dirty="0" err="1"/>
              <a:t>Ecart</a:t>
            </a:r>
            <a:r>
              <a:rPr lang="en-US" altLang="fr-FR" sz="1400" dirty="0"/>
              <a:t> </a:t>
            </a:r>
            <a:r>
              <a:rPr lang="en-US" altLang="fr-FR" sz="1400" dirty="0" err="1"/>
              <a:t>palier</a:t>
            </a:r>
            <a:r>
              <a:rPr lang="en-US" altLang="fr-FR" sz="1400" dirty="0"/>
              <a:t> -30°C – ambient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D3E78835-EEFD-4053-A46F-CEBE0222E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381" y="3726335"/>
            <a:ext cx="48410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sz="1400" i="1" u="sng" dirty="0" err="1"/>
              <a:t>Commentaires</a:t>
            </a:r>
            <a:r>
              <a:rPr lang="en-US" altLang="fr-FR" sz="1400" i="1" u="sng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 err="1"/>
              <a:t>Déformation</a:t>
            </a:r>
            <a:r>
              <a:rPr lang="en-US" altLang="fr-FR" sz="1400" dirty="0"/>
              <a:t> du </a:t>
            </a:r>
            <a:r>
              <a:rPr lang="en-US" altLang="fr-FR" sz="1400" dirty="0" err="1"/>
              <a:t>télescope</a:t>
            </a:r>
            <a:endParaRPr lang="en-US" alt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110nm RMS </a:t>
            </a:r>
            <a:r>
              <a:rPr lang="en-US" altLang="fr-FR" sz="1400" dirty="0" err="1"/>
              <a:t>d’astigX</a:t>
            </a:r>
            <a:r>
              <a:rPr lang="en-US" altLang="fr-FR" sz="1400" dirty="0"/>
              <a:t>; 66nm RMS </a:t>
            </a:r>
            <a:r>
              <a:rPr lang="en-US" altLang="fr-FR" sz="1400" dirty="0" err="1"/>
              <a:t>d’astigY</a:t>
            </a:r>
            <a:endParaRPr lang="en-US" alt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Coma, sphere3, trefoil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71FB9D8-80B9-4C29-86CE-49B9F2331F1E}"/>
              </a:ext>
            </a:extLst>
          </p:cNvPr>
          <p:cNvGrpSpPr/>
          <p:nvPr/>
        </p:nvGrpSpPr>
        <p:grpSpPr>
          <a:xfrm>
            <a:off x="6368603" y="4127678"/>
            <a:ext cx="5705341" cy="2630511"/>
            <a:chOff x="6368603" y="4127678"/>
            <a:chExt cx="5705341" cy="2630511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F3957D70-601E-4B71-90CD-C4FCE49D4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349" r="53204" b="50000"/>
            <a:stretch/>
          </p:blipFill>
          <p:spPr>
            <a:xfrm>
              <a:off x="6368603" y="4127678"/>
              <a:ext cx="5705341" cy="2630511"/>
            </a:xfrm>
            <a:prstGeom prst="rect">
              <a:avLst/>
            </a:prstGeom>
          </p:spPr>
        </p:pic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32EDB119-2066-4750-916B-C388F764A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5430" y="6370735"/>
              <a:ext cx="16294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fr-FR" sz="1400" dirty="0"/>
                <a:t>RMS total: 111.6nm</a:t>
              </a:r>
            </a:p>
          </p:txBody>
        </p:sp>
      </p:grpSp>
      <p:sp>
        <p:nvSpPr>
          <p:cNvPr id="17" name="Rectangle 6">
            <a:extLst>
              <a:ext uri="{FF2B5EF4-FFF2-40B4-BE49-F238E27FC236}">
                <a16:creationId xmlns:a16="http://schemas.microsoft.com/office/drawing/2014/main" id="{DDB1D476-BF7B-4932-A19D-B8E48D4D4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865" y="4862630"/>
            <a:ext cx="295482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sz="1400" i="1" u="sng" dirty="0" err="1"/>
              <a:t>Commentaires</a:t>
            </a:r>
            <a:r>
              <a:rPr lang="en-US" altLang="fr-FR" sz="1400" i="1" u="sng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+60nm RMS </a:t>
            </a:r>
            <a:r>
              <a:rPr lang="en-US" altLang="fr-FR" sz="1400" dirty="0" err="1"/>
              <a:t>astigX</a:t>
            </a:r>
            <a:r>
              <a:rPr lang="en-US" altLang="fr-FR" sz="1400" dirty="0"/>
              <a:t> et 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+11nm RMS de </a:t>
            </a:r>
            <a:r>
              <a:rPr lang="en-US" altLang="fr-FR" sz="1400" dirty="0" err="1"/>
              <a:t>comaY</a:t>
            </a:r>
            <a:endParaRPr lang="en-US" alt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+24nm RMS de sphere3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+22nm RMS de </a:t>
            </a:r>
            <a:r>
              <a:rPr lang="en-US" altLang="fr-FR" sz="1400" dirty="0" err="1"/>
              <a:t>trefoilX</a:t>
            </a:r>
            <a:r>
              <a:rPr lang="en-US" altLang="fr-FR" sz="1400" dirty="0"/>
              <a:t> de 3eme </a:t>
            </a:r>
            <a:r>
              <a:rPr lang="en-US" altLang="fr-FR" sz="1400" dirty="0" err="1"/>
              <a:t>ordre</a:t>
            </a:r>
            <a:r>
              <a:rPr lang="en-US" altLang="fr-FR" sz="1400" dirty="0"/>
              <a:t>; 41nm RMS de </a:t>
            </a:r>
            <a:r>
              <a:rPr lang="en-US" altLang="fr-FR" sz="1400" dirty="0" err="1"/>
              <a:t>trefoilY</a:t>
            </a:r>
            <a:endParaRPr lang="en-US" alt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+30nm RMS de </a:t>
            </a:r>
            <a:r>
              <a:rPr lang="en-US" altLang="fr-FR" sz="1400" dirty="0" err="1"/>
              <a:t>trefoilY</a:t>
            </a:r>
            <a:r>
              <a:rPr lang="en-US" altLang="fr-FR" sz="1400" dirty="0"/>
              <a:t> de 5eme </a:t>
            </a:r>
            <a:r>
              <a:rPr lang="en-US" altLang="fr-FR" sz="1400" dirty="0" err="1"/>
              <a:t>ordre</a:t>
            </a:r>
            <a:endParaRPr lang="en-US" altLang="fr-FR" sz="1400" dirty="0"/>
          </a:p>
        </p:txBody>
      </p:sp>
    </p:spTree>
    <p:extLst>
      <p:ext uri="{BB962C8B-B14F-4D97-AF65-F5344CB8AC3E}">
        <p14:creationId xmlns:p14="http://schemas.microsoft.com/office/powerpoint/2010/main" val="526610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83B7EDCF-7928-F04A-0301-302917EBF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333376"/>
            <a:ext cx="7129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r-FR" b="1" dirty="0"/>
              <a:t>Retour à </a:t>
            </a:r>
            <a:r>
              <a:rPr lang="en-US" altLang="fr-FR" b="1" dirty="0" err="1"/>
              <a:t>l’ambiente</a:t>
            </a:r>
            <a:r>
              <a:rPr lang="en-US" altLang="fr-FR" b="1" dirty="0"/>
              <a:t> +20°C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ADAE16E9-3912-4143-AEEC-1BBECA500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8769" y="3651818"/>
            <a:ext cx="34922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sz="1400" dirty="0" err="1"/>
              <a:t>Ecart</a:t>
            </a:r>
            <a:r>
              <a:rPr lang="en-US" altLang="fr-FR" sz="1400" dirty="0"/>
              <a:t> ambient final– ambient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D3E78835-EEFD-4053-A46F-CEBE0222E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381" y="3726335"/>
            <a:ext cx="48410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sz="1400" i="1" u="sng" dirty="0" err="1"/>
              <a:t>Commentaires</a:t>
            </a:r>
            <a:r>
              <a:rPr lang="en-US" altLang="fr-FR" sz="1400" i="1" u="sng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 err="1"/>
              <a:t>Déformation</a:t>
            </a:r>
            <a:r>
              <a:rPr lang="en-US" altLang="fr-FR" sz="1400" dirty="0"/>
              <a:t> du </a:t>
            </a:r>
            <a:r>
              <a:rPr lang="en-US" altLang="fr-FR" sz="1400" dirty="0" err="1"/>
              <a:t>télescope</a:t>
            </a:r>
            <a:endParaRPr lang="en-US" alt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43nm RMS </a:t>
            </a:r>
            <a:r>
              <a:rPr lang="en-US" altLang="fr-FR" sz="1400" dirty="0" err="1"/>
              <a:t>d’astigX</a:t>
            </a:r>
            <a:endParaRPr lang="en-US" alt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10 et 17nm de Coma, -11 nm sphere3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DDB1D476-BF7B-4932-A19D-B8E48D4D4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865" y="4862630"/>
            <a:ext cx="29548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sz="1400" i="1" u="sng" dirty="0" err="1"/>
              <a:t>Commentaires</a:t>
            </a:r>
            <a:r>
              <a:rPr lang="en-US" altLang="fr-FR" sz="1400" i="1" u="sng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Reprise de </a:t>
            </a:r>
            <a:r>
              <a:rPr lang="en-US" altLang="fr-FR" sz="1400" dirty="0" err="1"/>
              <a:t>forme</a:t>
            </a:r>
            <a:r>
              <a:rPr lang="en-US" altLang="fr-FR" sz="1400" dirty="0"/>
              <a:t> </a:t>
            </a:r>
            <a:r>
              <a:rPr lang="en-US" altLang="fr-FR" sz="1400" dirty="0" err="1"/>
              <a:t>initiale</a:t>
            </a:r>
            <a:endParaRPr lang="en-US" altLang="fr-FR" sz="1400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13DA826-72B5-4978-B700-EA1E540E17AE}"/>
              </a:ext>
            </a:extLst>
          </p:cNvPr>
          <p:cNvGrpSpPr/>
          <p:nvPr/>
        </p:nvGrpSpPr>
        <p:grpSpPr>
          <a:xfrm>
            <a:off x="279755" y="995550"/>
            <a:ext cx="5718220" cy="2656268"/>
            <a:chOff x="279755" y="995550"/>
            <a:chExt cx="5718220" cy="2656268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7FA5C43A-6494-44E2-8E00-03EB54B2A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961" r="53099" b="50000"/>
            <a:stretch/>
          </p:blipFill>
          <p:spPr>
            <a:xfrm>
              <a:off x="279755" y="995550"/>
              <a:ext cx="5718220" cy="2656268"/>
            </a:xfrm>
            <a:prstGeom prst="rect">
              <a:avLst/>
            </a:prstGeom>
          </p:spPr>
        </p:pic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42D7921A-1504-4E36-B149-374702DE8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760" y="3188133"/>
              <a:ext cx="16294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fr-FR" sz="1400" dirty="0"/>
                <a:t>RMS total: 54.1nm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B595CC8E-54E9-4B7D-8DC1-1D4AFB04D5B1}"/>
              </a:ext>
            </a:extLst>
          </p:cNvPr>
          <p:cNvGrpSpPr/>
          <p:nvPr/>
        </p:nvGrpSpPr>
        <p:grpSpPr>
          <a:xfrm>
            <a:off x="6473780" y="4201732"/>
            <a:ext cx="5718220" cy="2656268"/>
            <a:chOff x="6473780" y="4201732"/>
            <a:chExt cx="5718220" cy="2656268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B8D25AC-9934-4072-B09F-A7179B1D1D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961" r="53099" b="50000"/>
            <a:stretch/>
          </p:blipFill>
          <p:spPr>
            <a:xfrm>
              <a:off x="6473780" y="4201732"/>
              <a:ext cx="5718220" cy="2656268"/>
            </a:xfrm>
            <a:prstGeom prst="rect">
              <a:avLst/>
            </a:prstGeom>
          </p:spPr>
        </p:pic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784709B1-DE21-4759-BB98-96B6F4A7F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3096" y="6524623"/>
              <a:ext cx="16294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fr-FR" sz="1400" dirty="0"/>
                <a:t>RMS total: 27.4nm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7660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83B7EDCF-7928-F04A-0301-302917EBF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134594"/>
            <a:ext cx="7129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r-FR" b="1" dirty="0" err="1"/>
              <a:t>Bilan</a:t>
            </a:r>
            <a:endParaRPr lang="en-US" altLang="fr-FR" b="1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74B39F95-7F16-406F-B3B7-1A73686FB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2410" y="2425480"/>
            <a:ext cx="657039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La WFE du </a:t>
            </a:r>
            <a:r>
              <a:rPr lang="en-US" altLang="fr-FR" sz="1400" dirty="0" err="1"/>
              <a:t>télescope</a:t>
            </a:r>
            <a:r>
              <a:rPr lang="en-US" altLang="fr-FR" sz="1400" dirty="0"/>
              <a:t> </a:t>
            </a:r>
            <a:r>
              <a:rPr lang="en-US" altLang="fr-FR" sz="1400" dirty="0" err="1"/>
              <a:t>est</a:t>
            </a:r>
            <a:r>
              <a:rPr lang="en-US" altLang="fr-FR" sz="1400" dirty="0"/>
              <a:t> stable et </a:t>
            </a:r>
            <a:r>
              <a:rPr lang="en-US" altLang="fr-FR" sz="1400" dirty="0" err="1"/>
              <a:t>répétable</a:t>
            </a:r>
            <a:r>
              <a:rPr lang="en-US" altLang="fr-FR" sz="1400" dirty="0"/>
              <a:t> sur les </a:t>
            </a:r>
            <a:r>
              <a:rPr lang="en-US" altLang="fr-FR" sz="1400" dirty="0" err="1"/>
              <a:t>paliers</a:t>
            </a:r>
            <a:r>
              <a:rPr lang="en-US" altLang="fr-FR" sz="1400" dirty="0"/>
              <a:t> </a:t>
            </a:r>
            <a:r>
              <a:rPr lang="en-US" altLang="fr-FR" sz="1400" dirty="0" err="1"/>
              <a:t>identiques</a:t>
            </a:r>
            <a:r>
              <a:rPr lang="en-US" altLang="fr-FR" sz="1400" dirty="0"/>
              <a:t>. Bon retour à </a:t>
            </a:r>
            <a:r>
              <a:rPr lang="en-US" altLang="fr-FR" sz="1400" dirty="0" err="1"/>
              <a:t>l’ambient</a:t>
            </a:r>
            <a:r>
              <a:rPr lang="en-US" altLang="fr-FR" sz="1400" dirty="0"/>
              <a:t> </a:t>
            </a:r>
            <a:r>
              <a:rPr lang="en-US" altLang="fr-FR" sz="1400" dirty="0" err="1"/>
              <a:t>en</a:t>
            </a:r>
            <a:r>
              <a:rPr lang="en-US" altLang="fr-FR" sz="1400" dirty="0"/>
              <a:t> fin d’essai.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La WFE se </a:t>
            </a:r>
            <a:r>
              <a:rPr lang="en-US" altLang="fr-FR" sz="1400" dirty="0" err="1"/>
              <a:t>dégrade</a:t>
            </a:r>
            <a:r>
              <a:rPr lang="en-US" altLang="fr-FR" sz="1400" dirty="0"/>
              <a:t> à -10°C par rapport à </a:t>
            </a:r>
            <a:r>
              <a:rPr lang="en-US" altLang="fr-FR" sz="1400" dirty="0" err="1"/>
              <a:t>l‘ambient</a:t>
            </a:r>
            <a:r>
              <a:rPr lang="en-US" altLang="fr-FR" sz="1400" dirty="0"/>
              <a:t>: de 50-60nm RMS à 120nm RMS.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La WFE à +30°C </a:t>
            </a:r>
            <a:r>
              <a:rPr lang="en-US" altLang="fr-FR" sz="1400" dirty="0" err="1"/>
              <a:t>est</a:t>
            </a:r>
            <a:r>
              <a:rPr lang="en-US" altLang="fr-FR" sz="1400" dirty="0"/>
              <a:t> </a:t>
            </a:r>
            <a:r>
              <a:rPr lang="en-US" altLang="fr-FR" sz="1400" dirty="0" err="1"/>
              <a:t>proche</a:t>
            </a:r>
            <a:r>
              <a:rPr lang="en-US" altLang="fr-FR" sz="1400" dirty="0"/>
              <a:t> de </a:t>
            </a:r>
            <a:r>
              <a:rPr lang="en-US" altLang="fr-FR" sz="1400" dirty="0" err="1"/>
              <a:t>celle</a:t>
            </a:r>
            <a:r>
              <a:rPr lang="en-US" altLang="fr-FR" sz="1400" dirty="0"/>
              <a:t> de </a:t>
            </a:r>
            <a:r>
              <a:rPr lang="en-US" altLang="fr-FR" sz="1400" dirty="0" err="1"/>
              <a:t>l’ambient</a:t>
            </a:r>
            <a:r>
              <a:rPr lang="en-US" altLang="fr-FR" sz="1400" dirty="0"/>
              <a:t> (</a:t>
            </a:r>
            <a:r>
              <a:rPr lang="en-US" altLang="fr-FR" sz="1400" dirty="0" err="1"/>
              <a:t>voire</a:t>
            </a:r>
            <a:r>
              <a:rPr lang="en-US" altLang="fr-FR" sz="1400" dirty="0"/>
              <a:t> </a:t>
            </a:r>
            <a:r>
              <a:rPr lang="en-US" altLang="fr-FR" sz="1400" dirty="0" err="1"/>
              <a:t>s’améliore</a:t>
            </a:r>
            <a:r>
              <a:rPr lang="en-US" altLang="fr-FR" sz="1400" dirty="0"/>
              <a:t> un </a:t>
            </a:r>
            <a:r>
              <a:rPr lang="en-US" altLang="fr-FR" sz="1400" dirty="0" err="1"/>
              <a:t>peu</a:t>
            </a:r>
            <a:r>
              <a:rPr lang="en-US" altLang="fr-FR" sz="1400" dirty="0"/>
              <a:t>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La WFE à -30°C se </a:t>
            </a:r>
            <a:r>
              <a:rPr lang="en-US" altLang="fr-FR" sz="1400" dirty="0" err="1"/>
              <a:t>dégrade</a:t>
            </a:r>
            <a:r>
              <a:rPr lang="en-US" altLang="fr-FR" sz="1400" dirty="0"/>
              <a:t> à 155nm RMS.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F72087F-D2FB-4F21-878D-438487291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61" y="1181652"/>
            <a:ext cx="4677113" cy="2844266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E378A64-CA68-49A7-B315-65AF159A8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919725"/>
              </p:ext>
            </p:extLst>
          </p:nvPr>
        </p:nvGraphicFramePr>
        <p:xfrm>
          <a:off x="937402" y="4198552"/>
          <a:ext cx="10633108" cy="11751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8032">
                  <a:extLst>
                    <a:ext uri="{9D8B030D-6E8A-4147-A177-3AD203B41FA5}">
                      <a16:colId xmlns:a16="http://schemas.microsoft.com/office/drawing/2014/main" val="613970408"/>
                    </a:ext>
                  </a:extLst>
                </a:gridCol>
                <a:gridCol w="860188">
                  <a:extLst>
                    <a:ext uri="{9D8B030D-6E8A-4147-A177-3AD203B41FA5}">
                      <a16:colId xmlns:a16="http://schemas.microsoft.com/office/drawing/2014/main" val="2436565836"/>
                    </a:ext>
                  </a:extLst>
                </a:gridCol>
                <a:gridCol w="828032">
                  <a:extLst>
                    <a:ext uri="{9D8B030D-6E8A-4147-A177-3AD203B41FA5}">
                      <a16:colId xmlns:a16="http://schemas.microsoft.com/office/drawing/2014/main" val="550120515"/>
                    </a:ext>
                  </a:extLst>
                </a:gridCol>
                <a:gridCol w="868227">
                  <a:extLst>
                    <a:ext uri="{9D8B030D-6E8A-4147-A177-3AD203B41FA5}">
                      <a16:colId xmlns:a16="http://schemas.microsoft.com/office/drawing/2014/main" val="1808122575"/>
                    </a:ext>
                  </a:extLst>
                </a:gridCol>
                <a:gridCol w="964698">
                  <a:extLst>
                    <a:ext uri="{9D8B030D-6E8A-4147-A177-3AD203B41FA5}">
                      <a16:colId xmlns:a16="http://schemas.microsoft.com/office/drawing/2014/main" val="1398465070"/>
                    </a:ext>
                  </a:extLst>
                </a:gridCol>
                <a:gridCol w="889665">
                  <a:extLst>
                    <a:ext uri="{9D8B030D-6E8A-4147-A177-3AD203B41FA5}">
                      <a16:colId xmlns:a16="http://schemas.microsoft.com/office/drawing/2014/main" val="2337340557"/>
                    </a:ext>
                  </a:extLst>
                </a:gridCol>
                <a:gridCol w="889665">
                  <a:extLst>
                    <a:ext uri="{9D8B030D-6E8A-4147-A177-3AD203B41FA5}">
                      <a16:colId xmlns:a16="http://schemas.microsoft.com/office/drawing/2014/main" val="1365869497"/>
                    </a:ext>
                  </a:extLst>
                </a:gridCol>
                <a:gridCol w="889665">
                  <a:extLst>
                    <a:ext uri="{9D8B030D-6E8A-4147-A177-3AD203B41FA5}">
                      <a16:colId xmlns:a16="http://schemas.microsoft.com/office/drawing/2014/main" val="752259114"/>
                    </a:ext>
                  </a:extLst>
                </a:gridCol>
                <a:gridCol w="956658">
                  <a:extLst>
                    <a:ext uri="{9D8B030D-6E8A-4147-A177-3AD203B41FA5}">
                      <a16:colId xmlns:a16="http://schemas.microsoft.com/office/drawing/2014/main" val="3026938438"/>
                    </a:ext>
                  </a:extLst>
                </a:gridCol>
                <a:gridCol w="975417">
                  <a:extLst>
                    <a:ext uri="{9D8B030D-6E8A-4147-A177-3AD203B41FA5}">
                      <a16:colId xmlns:a16="http://schemas.microsoft.com/office/drawing/2014/main" val="3216730144"/>
                    </a:ext>
                  </a:extLst>
                </a:gridCol>
                <a:gridCol w="889665">
                  <a:extLst>
                    <a:ext uri="{9D8B030D-6E8A-4147-A177-3AD203B41FA5}">
                      <a16:colId xmlns:a16="http://schemas.microsoft.com/office/drawing/2014/main" val="2833162998"/>
                    </a:ext>
                  </a:extLst>
                </a:gridCol>
                <a:gridCol w="793196">
                  <a:extLst>
                    <a:ext uri="{9D8B030D-6E8A-4147-A177-3AD203B41FA5}">
                      <a16:colId xmlns:a16="http://schemas.microsoft.com/office/drawing/2014/main" val="1686979459"/>
                    </a:ext>
                  </a:extLst>
                </a:gridCol>
              </a:tblGrid>
              <a:tr h="328642"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AstigX (nm RMS)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AstigY (nm RMS)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ComaY (nm RMS)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Spherical (nm RMS)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TrefoilX (nm RMS)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TrefoilY (nm RMS)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TetraX (nm RMS)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Trefoil5X (nm RMS)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Trefoil5Y (nm RMS)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Tetra5X (nm RMS)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Total (nm RMS)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extLst>
                  <a:ext uri="{0D108BD9-81ED-4DB2-BD59-A6C34878D82A}">
                    <a16:rowId xmlns:a16="http://schemas.microsoft.com/office/drawing/2014/main" val="3019588084"/>
                  </a:ext>
                </a:extLst>
              </a:tr>
              <a:tr h="1693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+20°C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45.9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3.1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16.2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-10.0</a:t>
                      </a:r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1.8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0.8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0.9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-0.6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-3.7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3.8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56.3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extLst>
                  <a:ext uri="{0D108BD9-81ED-4DB2-BD59-A6C34878D82A}">
                    <a16:rowId xmlns:a16="http://schemas.microsoft.com/office/drawing/2014/main" val="2336687806"/>
                  </a:ext>
                </a:extLst>
              </a:tr>
              <a:tr h="1693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-10+C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79.9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31.8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24.0</a:t>
                      </a:r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-26.3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-14.2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52.1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-7.4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-9.7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-33.8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9.9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119.8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extLst>
                  <a:ext uri="{0D108BD9-81ED-4DB2-BD59-A6C34878D82A}">
                    <a16:rowId xmlns:a16="http://schemas.microsoft.com/office/drawing/2014/main" val="2705771988"/>
                  </a:ext>
                </a:extLst>
              </a:tr>
              <a:tr h="1693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+30°C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42.4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3.6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16.9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-7.3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5.3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5.0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2.9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-3.7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-3.1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1.4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52.9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extLst>
                  <a:ext uri="{0D108BD9-81ED-4DB2-BD59-A6C34878D82A}">
                    <a16:rowId xmlns:a16="http://schemas.microsoft.com/office/drawing/2014/main" val="959817332"/>
                  </a:ext>
                </a:extLst>
              </a:tr>
              <a:tr h="1693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-30°C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111.2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66.9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27.0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-32.9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-19.6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45.5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-9.3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-7.7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-38.9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8.0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154.9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extLst>
                  <a:ext uri="{0D108BD9-81ED-4DB2-BD59-A6C34878D82A}">
                    <a16:rowId xmlns:a16="http://schemas.microsoft.com/office/drawing/2014/main" val="2619303294"/>
                  </a:ext>
                </a:extLst>
              </a:tr>
              <a:tr h="169300"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/>
                </a:tc>
                <a:extLst>
                  <a:ext uri="{0D108BD9-81ED-4DB2-BD59-A6C34878D82A}">
                    <a16:rowId xmlns:a16="http://schemas.microsoft.com/office/drawing/2014/main" val="1140340729"/>
                  </a:ext>
                </a:extLst>
              </a:tr>
            </a:tbl>
          </a:graphicData>
        </a:graphic>
      </p:graphicFrame>
      <p:sp>
        <p:nvSpPr>
          <p:cNvPr id="7" name="Text Box 2">
            <a:extLst>
              <a:ext uri="{FF2B5EF4-FFF2-40B4-BE49-F238E27FC236}">
                <a16:creationId xmlns:a16="http://schemas.microsoft.com/office/drawing/2014/main" id="{D4660CB7-6C4B-41BB-9EAA-67BCA2969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56" y="5793858"/>
            <a:ext cx="71294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 b="1" dirty="0"/>
              <a:t>Rapport de </a:t>
            </a:r>
            <a:r>
              <a:rPr lang="en-US" altLang="fr-FR" b="1" dirty="0" err="1"/>
              <a:t>mesure</a:t>
            </a:r>
            <a:r>
              <a:rPr lang="en-US" altLang="fr-FR" b="1" dirty="0"/>
              <a:t> dans le courant de la </a:t>
            </a:r>
            <a:r>
              <a:rPr lang="en-US" altLang="fr-FR" b="1" dirty="0" err="1"/>
              <a:t>semaine</a:t>
            </a:r>
            <a:r>
              <a:rPr lang="en-US" altLang="fr-FR" b="1" dirty="0"/>
              <a:t> </a:t>
            </a:r>
            <a:r>
              <a:rPr lang="en-US" altLang="fr-FR" b="1" dirty="0" err="1"/>
              <a:t>prochaine</a:t>
            </a:r>
            <a:r>
              <a:rPr lang="en-US" altLang="fr-F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648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D24BB3E9-27A7-C9C3-FCA7-CBEE0F56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85DC6774-44E4-434E-81BD-01E060FE4945}" type="slidenum">
              <a:rPr lang="en-US" altLang="fr-FR" smtClean="0"/>
              <a:pPr/>
              <a:t>2</a:t>
            </a:fld>
            <a:endParaRPr lang="en-US" altLang="fr-FR"/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83B7EDCF-7928-F04A-0301-302917EBF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333376"/>
            <a:ext cx="7129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r-FR" b="1" dirty="0" err="1"/>
              <a:t>Dernière</a:t>
            </a:r>
            <a:r>
              <a:rPr lang="en-US" altLang="fr-FR" b="1" dirty="0"/>
              <a:t> </a:t>
            </a:r>
            <a:r>
              <a:rPr lang="en-US" altLang="fr-FR" b="1" dirty="0" err="1"/>
              <a:t>mesure</a:t>
            </a:r>
            <a:r>
              <a:rPr lang="en-US" altLang="fr-FR" b="1" dirty="0"/>
              <a:t> à </a:t>
            </a:r>
            <a:r>
              <a:rPr lang="en-US" altLang="fr-FR" b="1" dirty="0" err="1"/>
              <a:t>l’ambient</a:t>
            </a:r>
            <a:r>
              <a:rPr lang="en-US" altLang="fr-FR" b="1" dirty="0"/>
              <a:t> après fermeture et </a:t>
            </a:r>
            <a:r>
              <a:rPr lang="en-US" altLang="fr-FR" b="1" dirty="0" err="1"/>
              <a:t>avant</a:t>
            </a:r>
            <a:r>
              <a:rPr lang="en-US" altLang="fr-FR" b="1" dirty="0"/>
              <a:t> </a:t>
            </a:r>
            <a:r>
              <a:rPr lang="en-US" altLang="fr-FR" b="1" dirty="0" err="1"/>
              <a:t>descente</a:t>
            </a:r>
            <a:r>
              <a:rPr lang="en-US" altLang="fr-FR" b="1" dirty="0"/>
              <a:t> </a:t>
            </a:r>
            <a:r>
              <a:rPr lang="en-US" altLang="fr-FR" b="1" dirty="0" err="1"/>
              <a:t>en</a:t>
            </a:r>
            <a:r>
              <a:rPr lang="en-US" altLang="fr-FR" b="1" dirty="0"/>
              <a:t> vide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D2A5C9D-5C85-46E9-A110-49CA0E40E0FA}"/>
              </a:ext>
            </a:extLst>
          </p:cNvPr>
          <p:cNvGrpSpPr/>
          <p:nvPr/>
        </p:nvGrpSpPr>
        <p:grpSpPr>
          <a:xfrm>
            <a:off x="1712890" y="1004552"/>
            <a:ext cx="7604975" cy="3508468"/>
            <a:chOff x="1712890" y="1004552"/>
            <a:chExt cx="7604975" cy="3508468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6EF41538-BF3D-41FD-B256-3C2D9EE5F4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960" r="52998" b="50191"/>
            <a:stretch/>
          </p:blipFill>
          <p:spPr>
            <a:xfrm>
              <a:off x="1712890" y="1004552"/>
              <a:ext cx="7604975" cy="3508468"/>
            </a:xfrm>
            <a:prstGeom prst="rect">
              <a:avLst/>
            </a:prstGeom>
          </p:spPr>
        </p:pic>
        <p:sp>
          <p:nvSpPr>
            <p:cNvPr id="6150" name="Rectangle 6">
              <a:extLst>
                <a:ext uri="{FF2B5EF4-FFF2-40B4-BE49-F238E27FC236}">
                  <a16:creationId xmlns:a16="http://schemas.microsoft.com/office/drawing/2014/main" id="{2B3556BC-93E0-474D-8976-8BFF1E661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606" y="4205243"/>
              <a:ext cx="16294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fr-FR" sz="1400" dirty="0"/>
                <a:t>RMS total: 56.5nm</a:t>
              </a:r>
            </a:p>
          </p:txBody>
        </p:sp>
      </p:grpSp>
      <p:sp>
        <p:nvSpPr>
          <p:cNvPr id="10" name="Rectangle 6">
            <a:extLst>
              <a:ext uri="{FF2B5EF4-FFF2-40B4-BE49-F238E27FC236}">
                <a16:creationId xmlns:a16="http://schemas.microsoft.com/office/drawing/2014/main" id="{7D098794-3280-48E4-80E9-259D0A94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554" y="4899341"/>
            <a:ext cx="8624822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sz="1400" i="1" u="sng" dirty="0" err="1"/>
              <a:t>Commentaires</a:t>
            </a:r>
            <a:r>
              <a:rPr lang="en-US" altLang="fr-FR" sz="1400" i="1" u="sng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Suppression du piston, tip/tilt et defocus (</a:t>
            </a:r>
            <a:r>
              <a:rPr lang="en-US" altLang="fr-FR" sz="1400" dirty="0" err="1"/>
              <a:t>vrai</a:t>
            </a:r>
            <a:r>
              <a:rPr lang="en-US" altLang="fr-FR" sz="1400" dirty="0"/>
              <a:t> dans </a:t>
            </a:r>
            <a:r>
              <a:rPr lang="en-US" altLang="fr-FR" sz="1400" dirty="0" err="1"/>
              <a:t>toute</a:t>
            </a:r>
            <a:r>
              <a:rPr lang="en-US" altLang="fr-FR" sz="1400" dirty="0"/>
              <a:t> la suite)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 err="1"/>
              <a:t>Dominé</a:t>
            </a:r>
            <a:r>
              <a:rPr lang="en-US" altLang="fr-FR" sz="1400" dirty="0"/>
              <a:t> par </a:t>
            </a:r>
            <a:r>
              <a:rPr lang="en-US" altLang="fr-FR" sz="1400" dirty="0" err="1"/>
              <a:t>astigmatisme</a:t>
            </a:r>
            <a:r>
              <a:rPr lang="en-US" altLang="fr-FR" sz="1400" dirty="0"/>
              <a:t> X quasi-</a:t>
            </a:r>
            <a:r>
              <a:rPr lang="en-US" altLang="fr-FR" sz="1400" dirty="0" err="1"/>
              <a:t>pur</a:t>
            </a:r>
            <a:r>
              <a:rPr lang="en-US" altLang="fr-FR" sz="1400" dirty="0"/>
              <a:t> (46nm RMS)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Coma Y: 17nm RMS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Sphere3: 9nm RMS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Pas de trefoil notable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Pas de </a:t>
            </a:r>
            <a:r>
              <a:rPr lang="en-US" altLang="fr-FR" sz="1400" dirty="0" err="1"/>
              <a:t>hautes</a:t>
            </a:r>
            <a:r>
              <a:rPr lang="en-US" altLang="fr-FR" sz="1400" dirty="0"/>
              <a:t> </a:t>
            </a:r>
            <a:r>
              <a:rPr lang="en-US" altLang="fr-FR" sz="1400" dirty="0" err="1"/>
              <a:t>fréquences</a:t>
            </a:r>
            <a:endParaRPr lang="en-US" altLang="fr-FR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D24BB3E9-27A7-C9C3-FCA7-CBEE0F56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85DC6774-44E4-434E-81BD-01E060FE4945}" type="slidenum">
              <a:rPr lang="en-US" altLang="fr-FR" smtClean="0"/>
              <a:pPr/>
              <a:t>3</a:t>
            </a:fld>
            <a:endParaRPr lang="en-US" altLang="fr-FR"/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83B7EDCF-7928-F04A-0301-302917EBF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333376"/>
            <a:ext cx="7129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r-FR" b="1" dirty="0" err="1"/>
              <a:t>Mesure</a:t>
            </a:r>
            <a:r>
              <a:rPr lang="en-US" altLang="fr-FR" b="1" dirty="0"/>
              <a:t> après </a:t>
            </a:r>
            <a:r>
              <a:rPr lang="en-US" altLang="fr-FR" b="1" dirty="0" err="1"/>
              <a:t>descente</a:t>
            </a:r>
            <a:r>
              <a:rPr lang="en-US" altLang="fr-FR" b="1" dirty="0"/>
              <a:t> à 10</a:t>
            </a:r>
            <a:r>
              <a:rPr lang="en-US" altLang="fr-FR" b="1" baseline="30000" dirty="0"/>
              <a:t>-6</a:t>
            </a:r>
            <a:r>
              <a:rPr lang="en-US" altLang="fr-FR" b="1" dirty="0"/>
              <a:t> </a:t>
            </a:r>
            <a:r>
              <a:rPr lang="en-US" altLang="fr-FR" b="1" dirty="0" err="1"/>
              <a:t>mbars</a:t>
            </a:r>
            <a:r>
              <a:rPr lang="en-US" altLang="fr-FR" b="1" dirty="0"/>
              <a:t> et à +20°C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521D233-E3F1-40D7-A16D-01640FFE41D2}"/>
              </a:ext>
            </a:extLst>
          </p:cNvPr>
          <p:cNvGrpSpPr/>
          <p:nvPr/>
        </p:nvGrpSpPr>
        <p:grpSpPr>
          <a:xfrm>
            <a:off x="115911" y="861353"/>
            <a:ext cx="6376441" cy="2944354"/>
            <a:chOff x="115911" y="861353"/>
            <a:chExt cx="6376441" cy="2944354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896E6E34-E6B1-4DDB-B6B3-31F7C634A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55" r="53046" b="50000"/>
            <a:stretch/>
          </p:blipFill>
          <p:spPr>
            <a:xfrm>
              <a:off x="115911" y="861353"/>
              <a:ext cx="6376441" cy="2944354"/>
            </a:xfrm>
            <a:prstGeom prst="rect">
              <a:avLst/>
            </a:prstGeom>
          </p:spPr>
        </p:pic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74B39F95-7F16-406F-B3B7-1A73686FB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426" y="3497930"/>
              <a:ext cx="16294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fr-FR" sz="1400" dirty="0"/>
                <a:t>RMS total: 58.4nm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E002181A-2776-4317-A9A3-40EC1BAEEAC3}"/>
              </a:ext>
            </a:extLst>
          </p:cNvPr>
          <p:cNvGrpSpPr/>
          <p:nvPr/>
        </p:nvGrpSpPr>
        <p:grpSpPr>
          <a:xfrm>
            <a:off x="6204744" y="4024648"/>
            <a:ext cx="5743977" cy="2643390"/>
            <a:chOff x="6204744" y="4024648"/>
            <a:chExt cx="5743977" cy="264339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A5A0CE46-2F67-4A08-9562-1C7B28814A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155" r="52888" b="50000"/>
            <a:stretch/>
          </p:blipFill>
          <p:spPr>
            <a:xfrm>
              <a:off x="6204744" y="4024648"/>
              <a:ext cx="5743977" cy="2643390"/>
            </a:xfrm>
            <a:prstGeom prst="rect">
              <a:avLst/>
            </a:prstGeom>
          </p:spPr>
        </p:pic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1DE2FDEF-93D8-4E2F-B739-0B1B83756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803" y="6300064"/>
              <a:ext cx="16294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fr-FR" sz="1400" dirty="0"/>
                <a:t>RMS total: 22.2nm</a:t>
              </a:r>
            </a:p>
          </p:txBody>
        </p:sp>
      </p:grpSp>
      <p:sp>
        <p:nvSpPr>
          <p:cNvPr id="14" name="Rectangle 6">
            <a:extLst>
              <a:ext uri="{FF2B5EF4-FFF2-40B4-BE49-F238E27FC236}">
                <a16:creationId xmlns:a16="http://schemas.microsoft.com/office/drawing/2014/main" id="{ADAE16E9-3912-4143-AEEC-1BBECA500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8769" y="3651818"/>
            <a:ext cx="34922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sz="1400" dirty="0" err="1"/>
              <a:t>Ecart</a:t>
            </a:r>
            <a:r>
              <a:rPr lang="en-US" altLang="fr-FR" sz="1400" dirty="0"/>
              <a:t> après </a:t>
            </a:r>
            <a:r>
              <a:rPr lang="en-US" altLang="fr-FR" sz="1400" dirty="0" err="1"/>
              <a:t>descente</a:t>
            </a:r>
            <a:r>
              <a:rPr lang="en-US" altLang="fr-FR" sz="1400" dirty="0"/>
              <a:t> - </a:t>
            </a:r>
            <a:r>
              <a:rPr lang="en-US" altLang="fr-FR" sz="1400" dirty="0" err="1"/>
              <a:t>avant</a:t>
            </a:r>
            <a:r>
              <a:rPr lang="en-US" altLang="fr-FR" sz="1400" dirty="0"/>
              <a:t> </a:t>
            </a:r>
            <a:r>
              <a:rPr lang="en-US" altLang="fr-FR" sz="1400" dirty="0" err="1"/>
              <a:t>descente</a:t>
            </a:r>
            <a:endParaRPr lang="en-US" altLang="fr-FR" sz="1400" dirty="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D3E78835-EEFD-4053-A46F-CEBE0222E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417" y="5020662"/>
            <a:ext cx="502632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sz="1400" i="1" u="sng" dirty="0" err="1"/>
              <a:t>Commentaires</a:t>
            </a:r>
            <a:r>
              <a:rPr lang="en-US" altLang="fr-FR" sz="1400" i="1" u="sng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 err="1"/>
              <a:t>Mesure</a:t>
            </a:r>
            <a:r>
              <a:rPr lang="en-US" altLang="fr-FR" sz="1400" dirty="0"/>
              <a:t> stable à la </a:t>
            </a:r>
            <a:r>
              <a:rPr lang="en-US" altLang="fr-FR" sz="1400" dirty="0" err="1"/>
              <a:t>descente</a:t>
            </a:r>
            <a:r>
              <a:rPr lang="en-US" altLang="fr-FR" sz="1400" dirty="0"/>
              <a:t> </a:t>
            </a:r>
            <a:r>
              <a:rPr lang="en-US" altLang="fr-FR" sz="1400" dirty="0" err="1"/>
              <a:t>en</a:t>
            </a:r>
            <a:r>
              <a:rPr lang="en-US" altLang="fr-FR" sz="1400" dirty="0"/>
              <a:t> vide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 err="1"/>
              <a:t>Typiquement</a:t>
            </a:r>
            <a:r>
              <a:rPr lang="en-US" altLang="fr-FR" sz="1400" dirty="0"/>
              <a:t> 20nm RMS de </a:t>
            </a:r>
            <a:r>
              <a:rPr lang="en-US" altLang="fr-FR" sz="1400" dirty="0" err="1"/>
              <a:t>résidus</a:t>
            </a:r>
            <a:r>
              <a:rPr lang="en-US" altLang="fr-FR" sz="1400" dirty="0"/>
              <a:t> “non-</a:t>
            </a:r>
            <a:r>
              <a:rPr lang="en-US" altLang="fr-FR" sz="1400" dirty="0" err="1"/>
              <a:t>répétables</a:t>
            </a:r>
            <a:r>
              <a:rPr lang="en-US" altLang="fr-FR" sz="1400" dirty="0"/>
              <a:t>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 err="1"/>
              <a:t>Stabilité</a:t>
            </a:r>
            <a:r>
              <a:rPr lang="en-US" altLang="fr-FR" sz="1400" dirty="0"/>
              <a:t> de 5nm RMS sur un front </a:t>
            </a:r>
            <a:r>
              <a:rPr lang="en-US" altLang="fr-FR" sz="1400" dirty="0" err="1"/>
              <a:t>d’onde</a:t>
            </a:r>
            <a:r>
              <a:rPr lang="en-US" altLang="fr-FR" sz="1400" dirty="0"/>
              <a:t> entre 50-60nm RMS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Pas de mode dominant </a:t>
            </a:r>
            <a:r>
              <a:rPr lang="en-US" altLang="fr-FR" sz="1400" dirty="0" err="1"/>
              <a:t>excepté</a:t>
            </a:r>
            <a:r>
              <a:rPr lang="en-US" altLang="fr-FR" sz="1400" dirty="0"/>
              <a:t> le tilt et le defocus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 err="1"/>
              <a:t>Constitue</a:t>
            </a:r>
            <a:r>
              <a:rPr lang="en-US" altLang="fr-FR" sz="1400" dirty="0"/>
              <a:t> </a:t>
            </a:r>
            <a:r>
              <a:rPr lang="en-US" altLang="fr-FR" sz="1400" dirty="0" err="1"/>
              <a:t>notre</a:t>
            </a:r>
            <a:r>
              <a:rPr lang="en-US" altLang="fr-FR" sz="1400" dirty="0"/>
              <a:t> </a:t>
            </a:r>
            <a:r>
              <a:rPr lang="en-US" altLang="fr-FR" sz="1400" dirty="0" err="1"/>
              <a:t>mesure</a:t>
            </a:r>
            <a:r>
              <a:rPr lang="en-US" altLang="fr-FR" sz="1400" dirty="0"/>
              <a:t> de </a:t>
            </a:r>
            <a:r>
              <a:rPr lang="en-US" altLang="fr-FR" sz="1400" dirty="0" err="1"/>
              <a:t>référence</a:t>
            </a:r>
            <a:endParaRPr lang="en-US" altLang="fr-FR" sz="1400" dirty="0"/>
          </a:p>
        </p:txBody>
      </p:sp>
    </p:spTree>
    <p:extLst>
      <p:ext uri="{BB962C8B-B14F-4D97-AF65-F5344CB8AC3E}">
        <p14:creationId xmlns:p14="http://schemas.microsoft.com/office/powerpoint/2010/main" val="4508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D24BB3E9-27A7-C9C3-FCA7-CBEE0F56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85DC6774-44E4-434E-81BD-01E060FE4945}" type="slidenum">
              <a:rPr lang="en-US" altLang="fr-FR" smtClean="0"/>
              <a:pPr/>
              <a:t>4</a:t>
            </a:fld>
            <a:endParaRPr lang="en-US" altLang="fr-FR"/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83B7EDCF-7928-F04A-0301-302917EBF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333376"/>
            <a:ext cx="7129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r-FR" b="1" dirty="0"/>
              <a:t>1er </a:t>
            </a:r>
            <a:r>
              <a:rPr lang="en-US" altLang="fr-FR" b="1" dirty="0" err="1"/>
              <a:t>palier</a:t>
            </a:r>
            <a:r>
              <a:rPr lang="en-US" altLang="fr-FR" b="1" dirty="0"/>
              <a:t> à -10°C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75676AE-6715-4447-9BDE-0FEBB2688B5C}"/>
              </a:ext>
            </a:extLst>
          </p:cNvPr>
          <p:cNvGrpSpPr/>
          <p:nvPr/>
        </p:nvGrpSpPr>
        <p:grpSpPr>
          <a:xfrm>
            <a:off x="0" y="665121"/>
            <a:ext cx="6605500" cy="3021666"/>
            <a:chOff x="0" y="665121"/>
            <a:chExt cx="6605500" cy="3021666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BA2FA653-8215-4B89-82D7-EE45AF9EB2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349" r="52835" b="50000"/>
            <a:stretch/>
          </p:blipFill>
          <p:spPr>
            <a:xfrm>
              <a:off x="0" y="665121"/>
              <a:ext cx="6605500" cy="3021666"/>
            </a:xfrm>
            <a:prstGeom prst="rect">
              <a:avLst/>
            </a:prstGeom>
          </p:spPr>
        </p:pic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74B39F95-7F16-406F-B3B7-1A73686FB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516" y="3121223"/>
              <a:ext cx="16294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fr-FR" sz="1400" dirty="0"/>
                <a:t>RMS total: 123.7nm</a:t>
              </a:r>
            </a:p>
          </p:txBody>
        </p:sp>
      </p:grpSp>
      <p:sp>
        <p:nvSpPr>
          <p:cNvPr id="13" name="Rectangle 6">
            <a:extLst>
              <a:ext uri="{FF2B5EF4-FFF2-40B4-BE49-F238E27FC236}">
                <a16:creationId xmlns:a16="http://schemas.microsoft.com/office/drawing/2014/main" id="{1DE2FDEF-93D8-4E2F-B739-0B1B83756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803" y="6300064"/>
            <a:ext cx="16294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sz="1400" dirty="0"/>
              <a:t>RMS total: 22.2nm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ADAE16E9-3912-4143-AEEC-1BBECA500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8769" y="3651818"/>
            <a:ext cx="34922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sz="1400" dirty="0" err="1"/>
              <a:t>Ecart</a:t>
            </a:r>
            <a:r>
              <a:rPr lang="en-US" altLang="fr-FR" sz="1400" dirty="0"/>
              <a:t> 1er </a:t>
            </a:r>
            <a:r>
              <a:rPr lang="en-US" altLang="fr-FR" sz="1400" dirty="0" err="1"/>
              <a:t>palier</a:t>
            </a:r>
            <a:r>
              <a:rPr lang="en-US" altLang="fr-FR" sz="1400" dirty="0"/>
              <a:t> -10°C - ambient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D3E78835-EEFD-4053-A46F-CEBE0222E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381" y="3726335"/>
            <a:ext cx="484103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sz="1400" i="1" u="sng" dirty="0" err="1"/>
              <a:t>Commentaires</a:t>
            </a:r>
            <a:r>
              <a:rPr lang="en-US" altLang="fr-FR" sz="1400" i="1" u="sng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Augmentation </a:t>
            </a:r>
            <a:r>
              <a:rPr lang="en-US" altLang="fr-FR" sz="1400" dirty="0" err="1"/>
              <a:t>astigX</a:t>
            </a:r>
            <a:r>
              <a:rPr lang="en-US" altLang="fr-FR" sz="1400" dirty="0"/>
              <a:t> et </a:t>
            </a:r>
            <a:r>
              <a:rPr lang="en-US" altLang="fr-FR" sz="1400" dirty="0" err="1"/>
              <a:t>comaY</a:t>
            </a:r>
            <a:r>
              <a:rPr lang="en-US" altLang="fr-FR" sz="1400" dirty="0"/>
              <a:t> et sphere3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Apparition </a:t>
            </a:r>
            <a:r>
              <a:rPr lang="en-US" altLang="fr-FR" sz="1400" dirty="0" err="1"/>
              <a:t>d’astigY</a:t>
            </a:r>
            <a:r>
              <a:rPr lang="en-US" altLang="fr-FR" sz="1400" dirty="0"/>
              <a:t>, </a:t>
            </a:r>
            <a:r>
              <a:rPr lang="en-US" altLang="fr-FR" sz="1400" dirty="0" err="1"/>
              <a:t>comaX</a:t>
            </a:r>
            <a:r>
              <a:rPr lang="en-US" altLang="fr-FR" sz="1400" dirty="0"/>
              <a:t>, </a:t>
            </a:r>
            <a:r>
              <a:rPr lang="en-US" altLang="fr-FR" sz="1400" dirty="0" err="1"/>
              <a:t>trefoilY</a:t>
            </a:r>
            <a:r>
              <a:rPr lang="en-US" altLang="fr-FR" sz="1400" dirty="0"/>
              <a:t> (3eme et 5eme </a:t>
            </a:r>
            <a:r>
              <a:rPr lang="en-US" altLang="fr-FR" sz="1400" dirty="0" err="1"/>
              <a:t>ordres</a:t>
            </a:r>
            <a:r>
              <a:rPr lang="en-US" altLang="fr-FR" sz="1400" dirty="0"/>
              <a:t>)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A37CAD7-D8A3-4550-9743-8E991319C555}"/>
              </a:ext>
            </a:extLst>
          </p:cNvPr>
          <p:cNvGrpSpPr/>
          <p:nvPr/>
        </p:nvGrpSpPr>
        <p:grpSpPr>
          <a:xfrm>
            <a:off x="6291329" y="4041352"/>
            <a:ext cx="5750417" cy="2680123"/>
            <a:chOff x="6291329" y="4041352"/>
            <a:chExt cx="5750417" cy="2680123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CD9DEA25-3A9E-4CA8-B277-174C765E8E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641" r="52835" b="48961"/>
            <a:stretch/>
          </p:blipFill>
          <p:spPr>
            <a:xfrm>
              <a:off x="6291329" y="4041352"/>
              <a:ext cx="5750417" cy="2680123"/>
            </a:xfrm>
            <a:prstGeom prst="rect">
              <a:avLst/>
            </a:prstGeom>
          </p:spPr>
        </p:pic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32EDB119-2066-4750-916B-C388F764A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8769" y="6329461"/>
              <a:ext cx="16294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fr-FR" sz="1400" dirty="0"/>
                <a:t>RMS total: 84.8nm</a:t>
              </a:r>
            </a:p>
          </p:txBody>
        </p:sp>
      </p:grpSp>
      <p:sp>
        <p:nvSpPr>
          <p:cNvPr id="17" name="Rectangle 6">
            <a:extLst>
              <a:ext uri="{FF2B5EF4-FFF2-40B4-BE49-F238E27FC236}">
                <a16:creationId xmlns:a16="http://schemas.microsoft.com/office/drawing/2014/main" id="{DDB1D476-BF7B-4932-A19D-B8E48D4D4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5381413"/>
            <a:ext cx="366672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sz="1400" i="1" u="sng" dirty="0" err="1"/>
              <a:t>Commentaires</a:t>
            </a:r>
            <a:r>
              <a:rPr lang="en-US" altLang="fr-FR" sz="1400" i="1" u="sng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+30nm RMS </a:t>
            </a:r>
            <a:r>
              <a:rPr lang="en-US" altLang="fr-FR" sz="1400" dirty="0" err="1"/>
              <a:t>astigX</a:t>
            </a:r>
            <a:r>
              <a:rPr lang="en-US" altLang="fr-FR" sz="1400" dirty="0"/>
              <a:t> et 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+12nm RMS de </a:t>
            </a:r>
            <a:r>
              <a:rPr lang="en-US" altLang="fr-FR" sz="1400" dirty="0" err="1"/>
              <a:t>comaY</a:t>
            </a:r>
            <a:endParaRPr lang="en-US" alt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+22nm RMS de sphere3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+50nm RMS de </a:t>
            </a:r>
            <a:r>
              <a:rPr lang="en-US" altLang="fr-FR" sz="1400" dirty="0" err="1"/>
              <a:t>trefoilY</a:t>
            </a:r>
            <a:r>
              <a:rPr lang="en-US" altLang="fr-FR" sz="1400" dirty="0"/>
              <a:t> de 3eme </a:t>
            </a:r>
            <a:r>
              <a:rPr lang="en-US" altLang="fr-FR" sz="1400" dirty="0" err="1"/>
              <a:t>ordre</a:t>
            </a:r>
            <a:endParaRPr lang="en-US" alt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+28nm RMS de </a:t>
            </a:r>
            <a:r>
              <a:rPr lang="en-US" altLang="fr-FR" sz="1400" dirty="0" err="1"/>
              <a:t>trefoilY</a:t>
            </a:r>
            <a:r>
              <a:rPr lang="en-US" altLang="fr-FR" sz="1400" dirty="0"/>
              <a:t> de 5eme </a:t>
            </a:r>
            <a:r>
              <a:rPr lang="en-US" altLang="fr-FR" sz="1400" dirty="0" err="1"/>
              <a:t>ordre</a:t>
            </a:r>
            <a:endParaRPr lang="en-US" altLang="fr-FR" sz="1400" dirty="0"/>
          </a:p>
        </p:txBody>
      </p:sp>
    </p:spTree>
    <p:extLst>
      <p:ext uri="{BB962C8B-B14F-4D97-AF65-F5344CB8AC3E}">
        <p14:creationId xmlns:p14="http://schemas.microsoft.com/office/powerpoint/2010/main" val="3440504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83B7EDCF-7928-F04A-0301-302917EBF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333376"/>
            <a:ext cx="7129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r-FR" b="1" dirty="0"/>
              <a:t>1er </a:t>
            </a:r>
            <a:r>
              <a:rPr lang="en-US" altLang="fr-FR" b="1" dirty="0" err="1"/>
              <a:t>palier</a:t>
            </a:r>
            <a:r>
              <a:rPr lang="en-US" altLang="fr-FR" b="1" dirty="0"/>
              <a:t> à +30°C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770CCC7-5A05-477F-8A84-DEF3E39E8091}"/>
              </a:ext>
            </a:extLst>
          </p:cNvPr>
          <p:cNvGrpSpPr/>
          <p:nvPr/>
        </p:nvGrpSpPr>
        <p:grpSpPr>
          <a:xfrm>
            <a:off x="148107" y="997424"/>
            <a:ext cx="5724659" cy="2636950"/>
            <a:chOff x="148107" y="997424"/>
            <a:chExt cx="5724659" cy="263695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F08AA8A-6C21-488D-886E-9607D218B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252" r="53046" b="50000"/>
            <a:stretch/>
          </p:blipFill>
          <p:spPr>
            <a:xfrm>
              <a:off x="148107" y="997424"/>
              <a:ext cx="5724659" cy="2636950"/>
            </a:xfrm>
            <a:prstGeom prst="rect">
              <a:avLst/>
            </a:prstGeom>
          </p:spPr>
        </p:pic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74B39F95-7F16-406F-B3B7-1A73686FB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077" y="3164879"/>
              <a:ext cx="16294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fr-FR" sz="1400" dirty="0"/>
                <a:t>RMS total: 51.2nm</a:t>
              </a:r>
            </a:p>
          </p:txBody>
        </p:sp>
      </p:grpSp>
      <p:sp>
        <p:nvSpPr>
          <p:cNvPr id="14" name="Rectangle 6">
            <a:extLst>
              <a:ext uri="{FF2B5EF4-FFF2-40B4-BE49-F238E27FC236}">
                <a16:creationId xmlns:a16="http://schemas.microsoft.com/office/drawing/2014/main" id="{ADAE16E9-3912-4143-AEEC-1BBECA500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8769" y="3651818"/>
            <a:ext cx="34922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sz="1400" dirty="0" err="1"/>
              <a:t>Ecart</a:t>
            </a:r>
            <a:r>
              <a:rPr lang="en-US" altLang="fr-FR" sz="1400" dirty="0"/>
              <a:t> 1er </a:t>
            </a:r>
            <a:r>
              <a:rPr lang="en-US" altLang="fr-FR" sz="1400" dirty="0" err="1"/>
              <a:t>palier</a:t>
            </a:r>
            <a:r>
              <a:rPr lang="en-US" altLang="fr-FR" sz="1400" dirty="0"/>
              <a:t> +30°C - ambient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D3E78835-EEFD-4053-A46F-CEBE0222E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381" y="3726335"/>
            <a:ext cx="48410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sz="1400" i="1" u="sng" dirty="0" err="1"/>
              <a:t>Commentaires</a:t>
            </a:r>
            <a:r>
              <a:rPr lang="en-US" altLang="fr-FR" sz="1400" i="1" u="sng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Pas </a:t>
            </a:r>
            <a:r>
              <a:rPr lang="en-US" altLang="fr-FR" sz="1400" dirty="0" err="1"/>
              <a:t>très</a:t>
            </a:r>
            <a:r>
              <a:rPr lang="en-US" altLang="fr-FR" sz="1400" dirty="0"/>
              <a:t> different de la </a:t>
            </a:r>
            <a:r>
              <a:rPr lang="en-US" altLang="fr-FR" sz="1400" dirty="0" err="1"/>
              <a:t>mesure</a:t>
            </a:r>
            <a:r>
              <a:rPr lang="en-US" altLang="fr-FR" sz="1400" dirty="0"/>
              <a:t> à </a:t>
            </a:r>
            <a:r>
              <a:rPr lang="en-US" altLang="fr-FR" sz="1400" dirty="0" err="1"/>
              <a:t>l’ambient</a:t>
            </a:r>
            <a:r>
              <a:rPr lang="en-US" altLang="fr-FR" sz="1400" dirty="0"/>
              <a:t> (</a:t>
            </a:r>
            <a:r>
              <a:rPr lang="en-US" altLang="fr-FR" sz="1400" dirty="0" err="1"/>
              <a:t>logique</a:t>
            </a:r>
            <a:r>
              <a:rPr lang="en-US" altLang="fr-FR" sz="14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Le </a:t>
            </a:r>
            <a:r>
              <a:rPr lang="en-US" altLang="fr-FR" sz="1400" dirty="0" err="1"/>
              <a:t>télescope</a:t>
            </a:r>
            <a:r>
              <a:rPr lang="en-US" altLang="fr-FR" sz="1400" dirty="0"/>
              <a:t> </a:t>
            </a:r>
            <a:r>
              <a:rPr lang="en-US" altLang="fr-FR" sz="1400" dirty="0" err="1"/>
              <a:t>reprend</a:t>
            </a:r>
            <a:r>
              <a:rPr lang="en-US" altLang="fr-FR" sz="1400" dirty="0"/>
              <a:t> </a:t>
            </a:r>
            <a:r>
              <a:rPr lang="en-US" altLang="fr-FR" sz="1400" dirty="0" err="1"/>
              <a:t>essentiellement</a:t>
            </a:r>
            <a:r>
              <a:rPr lang="en-US" altLang="fr-FR" sz="1400" dirty="0"/>
              <a:t> la “</a:t>
            </a:r>
            <a:r>
              <a:rPr lang="en-US" altLang="fr-FR" sz="1400" dirty="0" err="1"/>
              <a:t>forme</a:t>
            </a:r>
            <a:r>
              <a:rPr lang="en-US" altLang="fr-FR" sz="1400" dirty="0"/>
              <a:t>” </a:t>
            </a:r>
            <a:r>
              <a:rPr lang="en-US" altLang="fr-FR" sz="1400" dirty="0" err="1"/>
              <a:t>qu’il</a:t>
            </a:r>
            <a:r>
              <a:rPr lang="en-US" altLang="fr-FR" sz="1400" dirty="0"/>
              <a:t> </a:t>
            </a:r>
            <a:r>
              <a:rPr lang="en-US" altLang="fr-FR" sz="1400" dirty="0" err="1"/>
              <a:t>avait</a:t>
            </a:r>
            <a:r>
              <a:rPr lang="en-US" altLang="fr-FR" sz="1400" dirty="0"/>
              <a:t> à </a:t>
            </a:r>
            <a:r>
              <a:rPr lang="en-US" altLang="fr-FR" sz="1400" dirty="0" err="1"/>
              <a:t>l’ambient</a:t>
            </a:r>
            <a:r>
              <a:rPr lang="en-US" altLang="fr-FR" sz="1400" dirty="0"/>
              <a:t>.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32639BD9-1464-46BA-98FF-CE4DF52C56F0}"/>
              </a:ext>
            </a:extLst>
          </p:cNvPr>
          <p:cNvGrpSpPr/>
          <p:nvPr/>
        </p:nvGrpSpPr>
        <p:grpSpPr>
          <a:xfrm>
            <a:off x="6467341" y="4085801"/>
            <a:ext cx="5724659" cy="2680607"/>
            <a:chOff x="6467341" y="4085801"/>
            <a:chExt cx="5724659" cy="2680607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F0676E1-6226-44D8-8BDA-A5E04FC08A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251" r="53046" b="49342"/>
            <a:stretch/>
          </p:blipFill>
          <p:spPr>
            <a:xfrm>
              <a:off x="6467341" y="4085801"/>
              <a:ext cx="5724659" cy="2680607"/>
            </a:xfrm>
            <a:prstGeom prst="rect">
              <a:avLst/>
            </a:prstGeom>
          </p:spPr>
        </p:pic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32EDB119-2066-4750-916B-C388F764A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5430" y="6370735"/>
              <a:ext cx="16294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fr-FR" sz="1400" dirty="0"/>
                <a:t>RMS total: 24.8nm</a:t>
              </a:r>
            </a:p>
          </p:txBody>
        </p:sp>
      </p:grpSp>
      <p:sp>
        <p:nvSpPr>
          <p:cNvPr id="17" name="Rectangle 6">
            <a:extLst>
              <a:ext uri="{FF2B5EF4-FFF2-40B4-BE49-F238E27FC236}">
                <a16:creationId xmlns:a16="http://schemas.microsoft.com/office/drawing/2014/main" id="{DDB1D476-BF7B-4932-A19D-B8E48D4D4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2518" y="5491244"/>
            <a:ext cx="295482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sz="1400" i="1" u="sng" dirty="0" err="1"/>
              <a:t>Commentaires</a:t>
            </a:r>
            <a:r>
              <a:rPr lang="en-US" altLang="fr-FR" sz="1400" i="1" u="sng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 err="1"/>
              <a:t>Uniquement</a:t>
            </a:r>
            <a:r>
              <a:rPr lang="en-US" altLang="fr-FR" sz="1400" dirty="0"/>
              <a:t> des </a:t>
            </a:r>
            <a:r>
              <a:rPr lang="en-US" altLang="fr-FR" sz="1400" dirty="0" err="1"/>
              <a:t>résidus</a:t>
            </a:r>
            <a:r>
              <a:rPr lang="en-US" altLang="fr-FR" sz="1400" dirty="0"/>
              <a:t> de </a:t>
            </a:r>
            <a:r>
              <a:rPr lang="en-US" altLang="fr-FR" sz="1400" dirty="0" err="1"/>
              <a:t>faible</a:t>
            </a:r>
            <a:r>
              <a:rPr lang="en-US" altLang="fr-FR" sz="1400" dirty="0"/>
              <a:t> amplitude</a:t>
            </a:r>
          </a:p>
        </p:txBody>
      </p:sp>
    </p:spTree>
    <p:extLst>
      <p:ext uri="{BB962C8B-B14F-4D97-AF65-F5344CB8AC3E}">
        <p14:creationId xmlns:p14="http://schemas.microsoft.com/office/powerpoint/2010/main" val="183992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83B7EDCF-7928-F04A-0301-302917EBF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333376"/>
            <a:ext cx="7129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r-FR" b="1" dirty="0"/>
              <a:t>2eme </a:t>
            </a:r>
            <a:r>
              <a:rPr lang="en-US" altLang="fr-FR" b="1" dirty="0" err="1"/>
              <a:t>palier</a:t>
            </a:r>
            <a:r>
              <a:rPr lang="en-US" altLang="fr-FR" b="1" dirty="0"/>
              <a:t> à -10°C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1FDEE3E-8494-4267-A962-4C2EE09D90E1}"/>
              </a:ext>
            </a:extLst>
          </p:cNvPr>
          <p:cNvGrpSpPr/>
          <p:nvPr/>
        </p:nvGrpSpPr>
        <p:grpSpPr>
          <a:xfrm>
            <a:off x="0" y="811369"/>
            <a:ext cx="5756856" cy="2840450"/>
            <a:chOff x="0" y="811369"/>
            <a:chExt cx="5756856" cy="284045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AACF05F9-CDC5-47E2-9D34-778462C13E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543" r="52782" b="46641"/>
            <a:stretch/>
          </p:blipFill>
          <p:spPr>
            <a:xfrm>
              <a:off x="0" y="811369"/>
              <a:ext cx="5756856" cy="2840450"/>
            </a:xfrm>
            <a:prstGeom prst="rect">
              <a:avLst/>
            </a:prstGeom>
          </p:spPr>
        </p:pic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74B39F95-7F16-406F-B3B7-1A73686FB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016" y="3227412"/>
              <a:ext cx="16294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fr-FR" sz="1400" dirty="0"/>
                <a:t>RMS total: 114.8nm</a:t>
              </a:r>
            </a:p>
          </p:txBody>
        </p:sp>
      </p:grpSp>
      <p:sp>
        <p:nvSpPr>
          <p:cNvPr id="14" name="Rectangle 6">
            <a:extLst>
              <a:ext uri="{FF2B5EF4-FFF2-40B4-BE49-F238E27FC236}">
                <a16:creationId xmlns:a16="http://schemas.microsoft.com/office/drawing/2014/main" id="{ADAE16E9-3912-4143-AEEC-1BBECA500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8769" y="3651818"/>
            <a:ext cx="34922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sz="1400" dirty="0" err="1"/>
              <a:t>Ecart</a:t>
            </a:r>
            <a:r>
              <a:rPr lang="en-US" altLang="fr-FR" sz="1400" dirty="0"/>
              <a:t> 2eme </a:t>
            </a:r>
            <a:r>
              <a:rPr lang="en-US" altLang="fr-FR" sz="1400" dirty="0" err="1"/>
              <a:t>palier</a:t>
            </a:r>
            <a:r>
              <a:rPr lang="en-US" altLang="fr-FR" sz="1400" dirty="0"/>
              <a:t> -10°C – ambient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D3E78835-EEFD-4053-A46F-CEBE0222E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381" y="3726335"/>
            <a:ext cx="48410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sz="1400" i="1" u="sng" dirty="0" err="1"/>
              <a:t>Commentaires</a:t>
            </a:r>
            <a:r>
              <a:rPr lang="en-US" altLang="fr-FR" sz="1400" i="1" u="sng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Bonne </a:t>
            </a:r>
            <a:r>
              <a:rPr lang="en-US" altLang="fr-FR" sz="1400" dirty="0" err="1"/>
              <a:t>répétabilité</a:t>
            </a:r>
            <a:r>
              <a:rPr lang="en-US" altLang="fr-FR" sz="1400" dirty="0"/>
              <a:t> du </a:t>
            </a:r>
            <a:r>
              <a:rPr lang="en-US" altLang="fr-FR" sz="1400" dirty="0" err="1"/>
              <a:t>télescope</a:t>
            </a:r>
            <a:endParaRPr lang="en-US" altLang="fr-FR" sz="1400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12C250E-6346-4DBF-8C9D-BF836098675C}"/>
              </a:ext>
            </a:extLst>
          </p:cNvPr>
          <p:cNvGrpSpPr/>
          <p:nvPr/>
        </p:nvGrpSpPr>
        <p:grpSpPr>
          <a:xfrm>
            <a:off x="6209763" y="4024116"/>
            <a:ext cx="5756856" cy="2654396"/>
            <a:chOff x="6209763" y="4024116"/>
            <a:chExt cx="5756856" cy="2654396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3BE771E5-8D8B-43F6-A392-547A95C4A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989" r="52782" b="50000"/>
            <a:stretch/>
          </p:blipFill>
          <p:spPr>
            <a:xfrm>
              <a:off x="6209763" y="4024116"/>
              <a:ext cx="5756856" cy="2654396"/>
            </a:xfrm>
            <a:prstGeom prst="rect">
              <a:avLst/>
            </a:prstGeom>
          </p:spPr>
        </p:pic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32EDB119-2066-4750-916B-C388F764A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5430" y="6370735"/>
              <a:ext cx="16294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fr-FR" sz="1400" dirty="0"/>
                <a:t>RMS total: 79.8nm</a:t>
              </a:r>
            </a:p>
          </p:txBody>
        </p:sp>
      </p:grpSp>
      <p:sp>
        <p:nvSpPr>
          <p:cNvPr id="17" name="Rectangle 6">
            <a:extLst>
              <a:ext uri="{FF2B5EF4-FFF2-40B4-BE49-F238E27FC236}">
                <a16:creationId xmlns:a16="http://schemas.microsoft.com/office/drawing/2014/main" id="{DDB1D476-BF7B-4932-A19D-B8E48D4D4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865" y="4862630"/>
            <a:ext cx="295482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sz="1400" i="1" u="sng" dirty="0" err="1"/>
              <a:t>Commentaires</a:t>
            </a:r>
            <a:r>
              <a:rPr lang="en-US" altLang="fr-FR" sz="1400" i="1" u="sng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+31nm RMS </a:t>
            </a:r>
            <a:r>
              <a:rPr lang="en-US" altLang="fr-FR" sz="1400" dirty="0" err="1"/>
              <a:t>astigX</a:t>
            </a:r>
            <a:r>
              <a:rPr lang="en-US" altLang="fr-FR" sz="1400" dirty="0"/>
              <a:t> et 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+12nm RMS de </a:t>
            </a:r>
            <a:r>
              <a:rPr lang="en-US" altLang="fr-FR" sz="1400" dirty="0" err="1"/>
              <a:t>comaY</a:t>
            </a:r>
            <a:endParaRPr lang="en-US" alt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-14nm RMS de sphere3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+50nm RMS de </a:t>
            </a:r>
            <a:r>
              <a:rPr lang="en-US" altLang="fr-FR" sz="1400" dirty="0" err="1"/>
              <a:t>trefoilY</a:t>
            </a:r>
            <a:r>
              <a:rPr lang="en-US" altLang="fr-FR" sz="1400" dirty="0"/>
              <a:t> de 3eme </a:t>
            </a:r>
            <a:r>
              <a:rPr lang="en-US" altLang="fr-FR" sz="1400" dirty="0" err="1"/>
              <a:t>ordre</a:t>
            </a:r>
            <a:endParaRPr lang="en-US" alt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+25nm RMS de </a:t>
            </a:r>
            <a:r>
              <a:rPr lang="en-US" altLang="fr-FR" sz="1400" dirty="0" err="1"/>
              <a:t>trefoilY</a:t>
            </a:r>
            <a:r>
              <a:rPr lang="en-US" altLang="fr-FR" sz="1400" dirty="0"/>
              <a:t> de 5eme </a:t>
            </a:r>
            <a:r>
              <a:rPr lang="en-US" altLang="fr-FR" sz="1400" dirty="0" err="1"/>
              <a:t>ordre</a:t>
            </a:r>
            <a:endParaRPr lang="en-US" altLang="fr-FR" sz="1400" dirty="0"/>
          </a:p>
        </p:txBody>
      </p:sp>
    </p:spTree>
    <p:extLst>
      <p:ext uri="{BB962C8B-B14F-4D97-AF65-F5344CB8AC3E}">
        <p14:creationId xmlns:p14="http://schemas.microsoft.com/office/powerpoint/2010/main" val="420158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83B7EDCF-7928-F04A-0301-302917EBF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333376"/>
            <a:ext cx="7129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r-FR" b="1" dirty="0"/>
              <a:t>2ème </a:t>
            </a:r>
            <a:r>
              <a:rPr lang="en-US" altLang="fr-FR" b="1" dirty="0" err="1"/>
              <a:t>palier</a:t>
            </a:r>
            <a:r>
              <a:rPr lang="en-US" altLang="fr-FR" b="1" dirty="0"/>
              <a:t> à +30°C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ADAE16E9-3912-4143-AEEC-1BBECA500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8769" y="3651818"/>
            <a:ext cx="34922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sz="1400" dirty="0" err="1"/>
              <a:t>Ecart</a:t>
            </a:r>
            <a:r>
              <a:rPr lang="en-US" altLang="fr-FR" sz="1400" dirty="0"/>
              <a:t> 2eme </a:t>
            </a:r>
            <a:r>
              <a:rPr lang="en-US" altLang="fr-FR" sz="1400" dirty="0" err="1"/>
              <a:t>palier</a:t>
            </a:r>
            <a:r>
              <a:rPr lang="en-US" altLang="fr-FR" sz="1400" dirty="0"/>
              <a:t> +30°C – ambient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D3E78835-EEFD-4053-A46F-CEBE0222E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381" y="3726335"/>
            <a:ext cx="48410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sz="1400" i="1" u="sng" dirty="0" err="1"/>
              <a:t>Commentaires</a:t>
            </a:r>
            <a:r>
              <a:rPr lang="en-US" altLang="fr-FR" sz="1400" i="1" u="sng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 err="1"/>
              <a:t>Déformation</a:t>
            </a:r>
            <a:r>
              <a:rPr lang="en-US" altLang="fr-FR" sz="1400" dirty="0"/>
              <a:t> du </a:t>
            </a:r>
            <a:r>
              <a:rPr lang="en-US" altLang="fr-FR" sz="1400" dirty="0" err="1"/>
              <a:t>télescope</a:t>
            </a:r>
            <a:endParaRPr lang="en-US" alt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40nm RMS </a:t>
            </a:r>
            <a:r>
              <a:rPr lang="en-US" altLang="fr-FR" sz="1400" dirty="0" err="1"/>
              <a:t>d’astigX</a:t>
            </a:r>
            <a:r>
              <a:rPr lang="en-US" altLang="fr-FR" sz="14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16nm RMS de </a:t>
            </a:r>
            <a:r>
              <a:rPr lang="en-US" altLang="fr-FR" sz="1400" dirty="0" err="1"/>
              <a:t>ComaY</a:t>
            </a:r>
            <a:r>
              <a:rPr lang="en-US" altLang="fr-FR" sz="1400" dirty="0"/>
              <a:t>, 8nm  RSM de sphere3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DDB1D476-BF7B-4932-A19D-B8E48D4D4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865" y="4862630"/>
            <a:ext cx="29548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sz="1400" i="1" u="sng" dirty="0" err="1"/>
              <a:t>Commentaires</a:t>
            </a:r>
            <a:r>
              <a:rPr lang="en-US" altLang="fr-FR" sz="1400" i="1" u="sng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Reprise de </a:t>
            </a:r>
            <a:r>
              <a:rPr lang="en-US" altLang="fr-FR" sz="1400" dirty="0" err="1"/>
              <a:t>forme</a:t>
            </a:r>
            <a:r>
              <a:rPr lang="en-US" altLang="fr-FR" sz="1400" dirty="0"/>
              <a:t> </a:t>
            </a:r>
            <a:r>
              <a:rPr lang="en-US" altLang="fr-FR" sz="1400" dirty="0" err="1"/>
              <a:t>initiale</a:t>
            </a:r>
            <a:endParaRPr lang="en-US" altLang="fr-FR" sz="1400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191C5CA-79B7-4A57-8156-2E0927A4A06D}"/>
              </a:ext>
            </a:extLst>
          </p:cNvPr>
          <p:cNvGrpSpPr/>
          <p:nvPr/>
        </p:nvGrpSpPr>
        <p:grpSpPr>
          <a:xfrm>
            <a:off x="273315" y="1064771"/>
            <a:ext cx="5731099" cy="2604753"/>
            <a:chOff x="273315" y="1064771"/>
            <a:chExt cx="5731099" cy="2604753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A2BF348B-9F0F-44E4-9AC8-2941028B0C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737" r="52993" b="50000"/>
            <a:stretch/>
          </p:blipFill>
          <p:spPr>
            <a:xfrm>
              <a:off x="273315" y="1064771"/>
              <a:ext cx="5731099" cy="2604753"/>
            </a:xfrm>
            <a:prstGeom prst="rect">
              <a:avLst/>
            </a:prstGeom>
          </p:spPr>
        </p:pic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317E29F2-D527-4494-A046-7D2537B7D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760" y="3188133"/>
              <a:ext cx="16294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fr-FR" sz="1400" dirty="0"/>
                <a:t>RMS total: 49.7nm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E0078FFD-B015-4964-A6D3-A4897F621FF8}"/>
              </a:ext>
            </a:extLst>
          </p:cNvPr>
          <p:cNvGrpSpPr/>
          <p:nvPr/>
        </p:nvGrpSpPr>
        <p:grpSpPr>
          <a:xfrm>
            <a:off x="6329966" y="4006411"/>
            <a:ext cx="5731099" cy="2672101"/>
            <a:chOff x="6329966" y="4006411"/>
            <a:chExt cx="5731099" cy="2672101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0F5D2132-6DA7-4529-B8E1-AE560009F3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722" r="52993" b="50000"/>
            <a:stretch/>
          </p:blipFill>
          <p:spPr>
            <a:xfrm>
              <a:off x="6329966" y="4006411"/>
              <a:ext cx="5731099" cy="2672101"/>
            </a:xfrm>
            <a:prstGeom prst="rect">
              <a:avLst/>
            </a:prstGeom>
          </p:spPr>
        </p:pic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BC6D9391-9136-44CF-9BA8-63A4BCFC0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8769" y="6357810"/>
              <a:ext cx="16294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fr-FR" sz="1400" dirty="0"/>
                <a:t>RMS total: 25.0nm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20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83B7EDCF-7928-F04A-0301-302917EBF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333376"/>
            <a:ext cx="7129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r-FR" b="1" dirty="0"/>
              <a:t>3eme </a:t>
            </a:r>
            <a:r>
              <a:rPr lang="en-US" altLang="fr-FR" b="1" dirty="0" err="1"/>
              <a:t>palier</a:t>
            </a:r>
            <a:r>
              <a:rPr lang="en-US" altLang="fr-FR" b="1" dirty="0"/>
              <a:t> à -10°C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ADAE16E9-3912-4143-AEEC-1BBECA500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8769" y="3651818"/>
            <a:ext cx="34922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sz="1400" dirty="0" err="1"/>
              <a:t>Ecart</a:t>
            </a:r>
            <a:r>
              <a:rPr lang="en-US" altLang="fr-FR" sz="1400" dirty="0"/>
              <a:t> 3eme </a:t>
            </a:r>
            <a:r>
              <a:rPr lang="en-US" altLang="fr-FR" sz="1400" dirty="0" err="1"/>
              <a:t>palier</a:t>
            </a:r>
            <a:r>
              <a:rPr lang="en-US" altLang="fr-FR" sz="1400" dirty="0"/>
              <a:t> -10°C – ambient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D3E78835-EEFD-4053-A46F-CEBE0222E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381" y="3726335"/>
            <a:ext cx="48410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sz="1400" i="1" u="sng" dirty="0" err="1"/>
              <a:t>Commentaires</a:t>
            </a:r>
            <a:r>
              <a:rPr lang="en-US" altLang="fr-FR" sz="1400" i="1" u="sng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Bonne </a:t>
            </a:r>
            <a:r>
              <a:rPr lang="en-US" altLang="fr-FR" sz="1400" dirty="0" err="1"/>
              <a:t>répétabilité</a:t>
            </a:r>
            <a:r>
              <a:rPr lang="en-US" altLang="fr-FR" sz="1400" dirty="0"/>
              <a:t> du </a:t>
            </a:r>
            <a:r>
              <a:rPr lang="en-US" altLang="fr-FR" sz="1400" dirty="0" err="1"/>
              <a:t>télescope</a:t>
            </a:r>
            <a:endParaRPr lang="en-US" altLang="fr-FR" sz="1400" dirty="0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DDB1D476-BF7B-4932-A19D-B8E48D4D4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177" y="4647187"/>
            <a:ext cx="295482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sz="1400" i="1" u="sng" dirty="0" err="1"/>
              <a:t>Commentaires</a:t>
            </a:r>
            <a:r>
              <a:rPr lang="en-US" altLang="fr-FR" sz="1400" i="1" u="sng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+40nm RMS </a:t>
            </a:r>
            <a:r>
              <a:rPr lang="en-US" altLang="fr-FR" sz="1400" dirty="0" err="1"/>
              <a:t>astigX</a:t>
            </a:r>
            <a:r>
              <a:rPr lang="en-US" altLang="fr-FR" sz="1400" dirty="0"/>
              <a:t> et +21nm RMS </a:t>
            </a:r>
            <a:r>
              <a:rPr lang="en-US" altLang="fr-FR" sz="1400" dirty="0" err="1"/>
              <a:t>d’astig</a:t>
            </a:r>
            <a:r>
              <a:rPr lang="en-US" altLang="fr-FR" sz="1400" dirty="0"/>
              <a:t> 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+9nm RMS de </a:t>
            </a:r>
            <a:r>
              <a:rPr lang="en-US" altLang="fr-FR" sz="1400" dirty="0" err="1"/>
              <a:t>comaY</a:t>
            </a:r>
            <a:endParaRPr lang="en-US" alt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-17nm RMS de sphere3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+44nm RMS de </a:t>
            </a:r>
            <a:r>
              <a:rPr lang="en-US" altLang="fr-FR" sz="1400" dirty="0" err="1"/>
              <a:t>trefoilY</a:t>
            </a:r>
            <a:r>
              <a:rPr lang="en-US" altLang="fr-FR" sz="1400" dirty="0"/>
              <a:t> de 3eme </a:t>
            </a:r>
            <a:r>
              <a:rPr lang="en-US" altLang="fr-FR" sz="1400" dirty="0" err="1"/>
              <a:t>ordre</a:t>
            </a:r>
            <a:endParaRPr lang="en-US" alt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-27nm RMS de </a:t>
            </a:r>
            <a:r>
              <a:rPr lang="en-US" altLang="fr-FR" sz="1400" dirty="0" err="1"/>
              <a:t>trefoilY</a:t>
            </a:r>
            <a:r>
              <a:rPr lang="en-US" altLang="fr-FR" sz="1400" dirty="0"/>
              <a:t> de 5eme </a:t>
            </a:r>
            <a:r>
              <a:rPr lang="en-US" altLang="fr-FR" sz="1400" dirty="0" err="1"/>
              <a:t>ordre</a:t>
            </a:r>
            <a:endParaRPr lang="en-US" altLang="fr-FR" sz="1400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B5370FE-63C2-487F-AA14-D3E1EC53E45A}"/>
              </a:ext>
            </a:extLst>
          </p:cNvPr>
          <p:cNvGrpSpPr/>
          <p:nvPr/>
        </p:nvGrpSpPr>
        <p:grpSpPr>
          <a:xfrm>
            <a:off x="0" y="798489"/>
            <a:ext cx="5743977" cy="2630511"/>
            <a:chOff x="0" y="798489"/>
            <a:chExt cx="5743977" cy="2630511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CD62276E-8E58-476C-94CA-5E3045377F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349" r="52888" b="50000"/>
            <a:stretch/>
          </p:blipFill>
          <p:spPr>
            <a:xfrm>
              <a:off x="0" y="798489"/>
              <a:ext cx="5743977" cy="2630511"/>
            </a:xfrm>
            <a:prstGeom prst="rect">
              <a:avLst/>
            </a:prstGeom>
          </p:spPr>
        </p:pic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3C7F0835-C5F6-47F3-8A21-956834471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940" y="3079464"/>
              <a:ext cx="16294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fr-FR" sz="1400" dirty="0"/>
                <a:t>RMS total: 120.8nm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BEB462B-8A02-481E-9274-73E355AA2EB5}"/>
              </a:ext>
            </a:extLst>
          </p:cNvPr>
          <p:cNvGrpSpPr/>
          <p:nvPr/>
        </p:nvGrpSpPr>
        <p:grpSpPr>
          <a:xfrm>
            <a:off x="6304209" y="4140557"/>
            <a:ext cx="5743977" cy="2630511"/>
            <a:chOff x="6304209" y="4140557"/>
            <a:chExt cx="5743977" cy="2630511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0D9BA10-8E70-457D-A551-A6CD7A10F6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349" r="52888" b="50000"/>
            <a:stretch/>
          </p:blipFill>
          <p:spPr>
            <a:xfrm>
              <a:off x="6304209" y="4140557"/>
              <a:ext cx="5743977" cy="2630511"/>
            </a:xfrm>
            <a:prstGeom prst="rect">
              <a:avLst/>
            </a:prstGeom>
          </p:spPr>
        </p:pic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A1AB8483-7DA8-43F3-97F9-5596B82A8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3320" y="6370735"/>
              <a:ext cx="16294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fr-FR" sz="1400" dirty="0"/>
                <a:t>RMS total: 79.4nm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2422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83B7EDCF-7928-F04A-0301-302917EBF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333376"/>
            <a:ext cx="7129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r-FR" b="1" dirty="0"/>
              <a:t>3ème </a:t>
            </a:r>
            <a:r>
              <a:rPr lang="en-US" altLang="fr-FR" b="1" dirty="0" err="1"/>
              <a:t>palier</a:t>
            </a:r>
            <a:r>
              <a:rPr lang="en-US" altLang="fr-FR" b="1" dirty="0"/>
              <a:t> à +30°C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ADAE16E9-3912-4143-AEEC-1BBECA500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8769" y="3651818"/>
            <a:ext cx="34922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sz="1400" dirty="0" err="1"/>
              <a:t>Ecart</a:t>
            </a:r>
            <a:r>
              <a:rPr lang="en-US" altLang="fr-FR" sz="1400" dirty="0"/>
              <a:t> 3eme </a:t>
            </a:r>
            <a:r>
              <a:rPr lang="en-US" altLang="fr-FR" sz="1400" dirty="0" err="1"/>
              <a:t>palier</a:t>
            </a:r>
            <a:r>
              <a:rPr lang="en-US" altLang="fr-FR" sz="1400" dirty="0"/>
              <a:t> +30°C – ambient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D3E78835-EEFD-4053-A46F-CEBE0222E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381" y="3726335"/>
            <a:ext cx="484103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sz="1400" i="1" u="sng" dirty="0" err="1"/>
              <a:t>Commentaires</a:t>
            </a:r>
            <a:r>
              <a:rPr lang="en-US" altLang="fr-FR" sz="1400" i="1" u="sng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 err="1"/>
              <a:t>Déformation</a:t>
            </a:r>
            <a:r>
              <a:rPr lang="en-US" altLang="fr-FR" sz="1400" dirty="0"/>
              <a:t> du </a:t>
            </a:r>
            <a:r>
              <a:rPr lang="en-US" altLang="fr-FR" sz="1400" dirty="0" err="1"/>
              <a:t>télescope</a:t>
            </a:r>
            <a:endParaRPr lang="en-US" alt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42nm RMS </a:t>
            </a:r>
            <a:r>
              <a:rPr lang="en-US" altLang="fr-FR" sz="1400" dirty="0" err="1"/>
              <a:t>d’astigX</a:t>
            </a:r>
            <a:r>
              <a:rPr lang="en-US" altLang="fr-FR" sz="14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16nm RMS de </a:t>
            </a:r>
            <a:r>
              <a:rPr lang="en-US" altLang="fr-FR" sz="1400" dirty="0" err="1"/>
              <a:t>ComaY</a:t>
            </a:r>
            <a:r>
              <a:rPr lang="en-US" altLang="fr-FR" sz="1400" dirty="0"/>
              <a:t>, 9nm  RSM de sphere3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Un </a:t>
            </a:r>
            <a:r>
              <a:rPr lang="en-US" altLang="fr-FR" sz="1400" dirty="0" err="1"/>
              <a:t>peu</a:t>
            </a:r>
            <a:r>
              <a:rPr lang="en-US" altLang="fr-FR" sz="1400" dirty="0"/>
              <a:t> de trefoil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DDB1D476-BF7B-4932-A19D-B8E48D4D4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865" y="4862630"/>
            <a:ext cx="29548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sz="1400" i="1" u="sng" dirty="0" err="1"/>
              <a:t>Commentaires</a:t>
            </a:r>
            <a:r>
              <a:rPr lang="en-US" altLang="fr-FR" sz="1400" i="1" u="sng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1400" dirty="0"/>
              <a:t>Reprise de </a:t>
            </a:r>
            <a:r>
              <a:rPr lang="en-US" altLang="fr-FR" sz="1400" dirty="0" err="1"/>
              <a:t>forme</a:t>
            </a:r>
            <a:r>
              <a:rPr lang="en-US" altLang="fr-FR" sz="1400" dirty="0"/>
              <a:t> </a:t>
            </a:r>
            <a:r>
              <a:rPr lang="en-US" altLang="fr-FR" sz="1400" dirty="0" err="1"/>
              <a:t>initiale</a:t>
            </a:r>
            <a:endParaRPr lang="en-US" altLang="fr-FR" sz="14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5DD3DA13-7753-4898-9534-8BA31DE59B4D}"/>
              </a:ext>
            </a:extLst>
          </p:cNvPr>
          <p:cNvGrpSpPr/>
          <p:nvPr/>
        </p:nvGrpSpPr>
        <p:grpSpPr>
          <a:xfrm>
            <a:off x="180305" y="882277"/>
            <a:ext cx="5743977" cy="2656268"/>
            <a:chOff x="180305" y="882277"/>
            <a:chExt cx="5743977" cy="2656268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4269B7FF-5C69-4B72-BB7A-323F0158B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961" r="52888" b="50000"/>
            <a:stretch/>
          </p:blipFill>
          <p:spPr>
            <a:xfrm>
              <a:off x="180305" y="882277"/>
              <a:ext cx="5743977" cy="2656268"/>
            </a:xfrm>
            <a:prstGeom prst="rect">
              <a:avLst/>
            </a:prstGeom>
          </p:spPr>
        </p:pic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BCB4006F-4A88-4BF3-80B9-F6588F298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562" y="3121223"/>
              <a:ext cx="16294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fr-FR" sz="1400" dirty="0"/>
                <a:t>RMS total: 53.5nm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36BB7F5-F2B6-470D-BF6F-C4E261A08D1C}"/>
              </a:ext>
            </a:extLst>
          </p:cNvPr>
          <p:cNvGrpSpPr/>
          <p:nvPr/>
        </p:nvGrpSpPr>
        <p:grpSpPr>
          <a:xfrm>
            <a:off x="6375043" y="4057716"/>
            <a:ext cx="5743977" cy="2656268"/>
            <a:chOff x="6375043" y="4057716"/>
            <a:chExt cx="5743977" cy="2656268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84C8A171-E452-46FB-A533-5B62DDF6BE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155" r="52888" b="49806"/>
            <a:stretch/>
          </p:blipFill>
          <p:spPr>
            <a:xfrm>
              <a:off x="6375043" y="4057716"/>
              <a:ext cx="5743977" cy="2656268"/>
            </a:xfrm>
            <a:prstGeom prst="rect">
              <a:avLst/>
            </a:prstGeom>
          </p:spPr>
        </p:pic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D1AD20BF-7666-4DB1-9BED-00A0EC2EE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0028" y="6319476"/>
              <a:ext cx="16294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fr-FR" sz="1400" dirty="0"/>
                <a:t>RMS total: 23.7nm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8005555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16-9_ppt_amu_2017">
  <a:themeElements>
    <a:clrScheme name="Personnalisée 1">
      <a:dk1>
        <a:srgbClr val="000000"/>
      </a:dk1>
      <a:lt1>
        <a:sysClr val="window" lastClr="FFFFFF"/>
      </a:lt1>
      <a:dk2>
        <a:srgbClr val="235BAA"/>
      </a:dk2>
      <a:lt2>
        <a:srgbClr val="AFB1A5"/>
      </a:lt2>
      <a:accent1>
        <a:srgbClr val="0080FF"/>
      </a:accent1>
      <a:accent2>
        <a:srgbClr val="51C2A9"/>
      </a:accent2>
      <a:accent3>
        <a:srgbClr val="7EC251"/>
      </a:accent3>
      <a:accent4>
        <a:srgbClr val="AFB1A5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Bureau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Bureau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  <a:ln>
          <a:noFill/>
        </a:ln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1_modele_16-9_ppt_amu_2017">
  <a:themeElements>
    <a:clrScheme name="Personnalisée 1">
      <a:dk1>
        <a:srgbClr val="000000"/>
      </a:dk1>
      <a:lt1>
        <a:sysClr val="window" lastClr="FFFFFF"/>
      </a:lt1>
      <a:dk2>
        <a:srgbClr val="235BAA"/>
      </a:dk2>
      <a:lt2>
        <a:srgbClr val="AFB1A5"/>
      </a:lt2>
      <a:accent1>
        <a:srgbClr val="0080FF"/>
      </a:accent1>
      <a:accent2>
        <a:srgbClr val="51C2A9"/>
      </a:accent2>
      <a:accent3>
        <a:srgbClr val="7EC251"/>
      </a:accent3>
      <a:accent4>
        <a:srgbClr val="AFB1A5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Bureau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Bureau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  <a:ln>
          <a:noFill/>
        </a:ln>
      </a:spPr>
      <a:bodyPr/>
      <a:lstStyle/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884</Words>
  <Application>Microsoft Office PowerPoint</Application>
  <PresentationFormat>Grand écran</PresentationFormat>
  <Paragraphs>191</Paragraphs>
  <Slides>12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Lucida Grande</vt:lpstr>
      <vt:lpstr>Verdana</vt:lpstr>
      <vt:lpstr>Wingdings</vt:lpstr>
      <vt:lpstr>modele_16-9_ppt_amu_2017</vt:lpstr>
      <vt:lpstr>1_modele_16-9_ppt_amu_2017</vt:lpstr>
      <vt:lpstr>Point Clé 02/10/2024  Analyse du front d’onde du télescope   LAM  (Mesures optiques par Anne Costille, Fabrice Madec et Johan Floriot)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Demande de Prestation par ADS</dc:title>
  <dc:creator>Michael CARLE</dc:creator>
  <cp:lastModifiedBy>Johan Floriot</cp:lastModifiedBy>
  <cp:revision>186</cp:revision>
  <dcterms:created xsi:type="dcterms:W3CDTF">2021-04-07T13:44:26Z</dcterms:created>
  <dcterms:modified xsi:type="dcterms:W3CDTF">2024-10-08T08:34:30Z</dcterms:modified>
</cp:coreProperties>
</file>