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57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38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35C0A2-CDC0-4CB7-B816-2E5B867A4860}" type="datetimeFigureOut">
              <a:rPr lang="en-US" smtClean="0"/>
              <a:t>5/15/2023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4151F-F5FB-4B9C-9454-0A66F22315F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503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FD754-544B-4C31-93A1-DE117838A239}" type="datetime1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46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7FD-B713-46DC-AF0B-F955CDEE7930}" type="datetime1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91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AED72-F8CC-488A-AA46-768EB3789E9F}" type="datetime1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60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7A846-A358-4D1F-849E-E4D2BED48C35}" type="datetime1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87A37-243C-4D84-96A6-A8B8FCDD67FB}" type="datetime1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12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C566-FE34-468A-A286-61E62F10E9DF}" type="datetime1">
              <a:rPr lang="en-US" smtClean="0"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7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2D1-FA8F-4CC9-9AC0-80B6EC88D9AF}" type="datetime1">
              <a:rPr lang="en-US" smtClean="0"/>
              <a:t>5/15/2023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49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69060-324F-42E2-8A59-21761F7C5FDC}" type="datetime1">
              <a:rPr lang="en-US" smtClean="0"/>
              <a:t>5/15/2023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0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A0B4-AC93-4619-B4D3-EDEC86EE52F8}" type="datetime1">
              <a:rPr lang="en-US" smtClean="0"/>
              <a:t>5/15/2023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0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9928-BEA2-4E3D-BE64-1D5863574BA9}" type="datetime1">
              <a:rPr lang="en-US" smtClean="0"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62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6D3D-2B5D-4DA5-B5C8-0E3458BE5998}" type="datetime1">
              <a:rPr lang="en-US" smtClean="0"/>
              <a:t>5/15/2023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98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69F09-3803-4415-94EC-A19751775BC1}" type="datetime1">
              <a:rPr lang="en-US" smtClean="0"/>
              <a:t>5/15/2023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7DF38-12C1-4C4E-91F2-B1084F1AD4D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6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3926066" y="172154"/>
            <a:ext cx="4273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Collage de 2 </a:t>
            </a:r>
            <a:r>
              <a:rPr lang="en-US" b="1" dirty="0" err="1" smtClean="0"/>
              <a:t>cales</a:t>
            </a:r>
            <a:r>
              <a:rPr lang="en-US" b="1" dirty="0" smtClean="0"/>
              <a:t> par </a:t>
            </a:r>
            <a:r>
              <a:rPr lang="en-US" b="1" dirty="0" err="1" smtClean="0"/>
              <a:t>panneau</a:t>
            </a:r>
            <a:r>
              <a:rPr lang="en-US" b="1" dirty="0" smtClean="0"/>
              <a:t> </a:t>
            </a:r>
            <a:r>
              <a:rPr lang="en-US" b="1" dirty="0" err="1" smtClean="0"/>
              <a:t>solaire</a:t>
            </a:r>
            <a:endParaRPr lang="en-US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684212" y="1194239"/>
            <a:ext cx="95997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Principe du collage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Les pieces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Le collage (procedure)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09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3926066" y="172154"/>
            <a:ext cx="4273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Principe du collage</a:t>
            </a:r>
            <a:endParaRPr lang="en-US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684212" y="1194239"/>
            <a:ext cx="95997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Coller</a:t>
            </a:r>
            <a:r>
              <a:rPr lang="en-US" dirty="0" smtClean="0"/>
              <a:t> des pieces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Téflon</a:t>
            </a:r>
            <a:r>
              <a:rPr lang="en-US" dirty="0" smtClean="0"/>
              <a:t> de 10x18mm sur la </a:t>
            </a:r>
            <a:r>
              <a:rPr lang="en-US" dirty="0" err="1" smtClean="0"/>
              <a:t>partie</a:t>
            </a:r>
            <a:r>
              <a:rPr lang="en-US" dirty="0" smtClean="0"/>
              <a:t> </a:t>
            </a:r>
            <a:r>
              <a:rPr lang="en-US" dirty="0" err="1" smtClean="0"/>
              <a:t>résine</a:t>
            </a:r>
            <a:r>
              <a:rPr lang="en-US" dirty="0" smtClean="0"/>
              <a:t> </a:t>
            </a:r>
            <a:r>
              <a:rPr lang="en-US" dirty="0" err="1" smtClean="0"/>
              <a:t>verte</a:t>
            </a:r>
            <a:r>
              <a:rPr lang="en-US" dirty="0" smtClean="0"/>
              <a:t> des </a:t>
            </a:r>
            <a:r>
              <a:rPr lang="en-US" dirty="0" err="1" smtClean="0"/>
              <a:t>panneaux</a:t>
            </a:r>
            <a:r>
              <a:rPr lang="en-US" dirty="0" smtClean="0"/>
              <a:t> </a:t>
            </a:r>
            <a:r>
              <a:rPr lang="en-US" dirty="0" err="1" smtClean="0"/>
              <a:t>solaires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Fonction</a:t>
            </a:r>
            <a:r>
              <a:rPr lang="en-US" dirty="0" smtClean="0"/>
              <a:t> des pieces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Téflon</a:t>
            </a:r>
            <a:r>
              <a:rPr lang="en-US" dirty="0" smtClean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Calage</a:t>
            </a:r>
            <a:r>
              <a:rPr lang="en-US" dirty="0" smtClean="0"/>
              <a:t>/</a:t>
            </a:r>
            <a:r>
              <a:rPr lang="en-US" dirty="0" err="1" smtClean="0"/>
              <a:t>guidage</a:t>
            </a:r>
            <a:r>
              <a:rPr lang="en-US" dirty="0" smtClean="0"/>
              <a:t> et </a:t>
            </a:r>
            <a:r>
              <a:rPr lang="en-US" dirty="0" err="1" smtClean="0"/>
              <a:t>centrage</a:t>
            </a:r>
            <a:r>
              <a:rPr lang="en-US" dirty="0" smtClean="0"/>
              <a:t> des </a:t>
            </a:r>
            <a:r>
              <a:rPr lang="en-US" dirty="0" err="1" smtClean="0"/>
              <a:t>panneaux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repliés</a:t>
            </a: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4 </a:t>
            </a:r>
            <a:r>
              <a:rPr lang="en-US" dirty="0" err="1" smtClean="0"/>
              <a:t>panneaux</a:t>
            </a:r>
            <a:r>
              <a:rPr lang="en-US" dirty="0" smtClean="0"/>
              <a:t> </a:t>
            </a:r>
            <a:r>
              <a:rPr lang="en-US" dirty="0" err="1" smtClean="0"/>
              <a:t>solaires</a:t>
            </a:r>
            <a:r>
              <a:rPr lang="en-US" dirty="0" smtClean="0"/>
              <a:t>, </a:t>
            </a:r>
            <a:r>
              <a:rPr lang="en-US" dirty="0" err="1" smtClean="0"/>
              <a:t>soit</a:t>
            </a:r>
            <a:r>
              <a:rPr lang="en-US" dirty="0" smtClean="0"/>
              <a:t> 8 pieces à </a:t>
            </a:r>
            <a:r>
              <a:rPr lang="en-US" dirty="0" err="1" smtClean="0"/>
              <a:t>coller</a:t>
            </a:r>
            <a:r>
              <a:rPr lang="en-US" dirty="0" smtClean="0"/>
              <a:t> (2 par </a:t>
            </a:r>
            <a:r>
              <a:rPr lang="en-US" dirty="0" err="1" smtClean="0"/>
              <a:t>panneau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Un </a:t>
            </a:r>
            <a:r>
              <a:rPr lang="en-US" dirty="0" err="1" smtClean="0"/>
              <a:t>seul</a:t>
            </a:r>
            <a:r>
              <a:rPr lang="en-US" dirty="0" smtClean="0"/>
              <a:t> </a:t>
            </a:r>
            <a:r>
              <a:rPr lang="en-US" dirty="0" err="1" smtClean="0"/>
              <a:t>jeu</a:t>
            </a:r>
            <a:r>
              <a:rPr lang="en-US" dirty="0" smtClean="0"/>
              <a:t> de pièce de </a:t>
            </a:r>
            <a:r>
              <a:rPr lang="en-US" dirty="0" err="1" smtClean="0"/>
              <a:t>calage</a:t>
            </a:r>
            <a:r>
              <a:rPr lang="en-US" dirty="0" smtClean="0"/>
              <a:t>: </a:t>
            </a:r>
            <a:r>
              <a:rPr lang="en-US" dirty="0" err="1" smtClean="0"/>
              <a:t>donc</a:t>
            </a:r>
            <a:r>
              <a:rPr lang="en-US" dirty="0" smtClean="0"/>
              <a:t> 4 sessions de collage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617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2389632" y="172154"/>
            <a:ext cx="651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Les </a:t>
            </a:r>
            <a:r>
              <a:rPr lang="en-US" b="1" dirty="0" err="1" smtClean="0"/>
              <a:t>différentes</a:t>
            </a:r>
            <a:r>
              <a:rPr lang="en-US" b="1" dirty="0" smtClean="0"/>
              <a:t> pieces: pieces de </a:t>
            </a:r>
            <a:r>
              <a:rPr lang="en-US" b="1" dirty="0" err="1" smtClean="0"/>
              <a:t>calage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plastique</a:t>
            </a:r>
            <a:endParaRPr lang="en-US" b="1" dirty="0" smtClean="0"/>
          </a:p>
          <a:p>
            <a:pPr algn="ctr"/>
            <a:endParaRPr lang="en-US" b="1" dirty="0"/>
          </a:p>
          <a:p>
            <a:pPr algn="ctr"/>
            <a:r>
              <a:rPr lang="en-US" b="1" dirty="0" err="1" smtClean="0"/>
              <a:t>Permettent</a:t>
            </a:r>
            <a:r>
              <a:rPr lang="en-US" b="1" dirty="0" smtClean="0"/>
              <a:t> de </a:t>
            </a:r>
            <a:r>
              <a:rPr lang="en-US" b="1" dirty="0" err="1" smtClean="0"/>
              <a:t>maintenir</a:t>
            </a:r>
            <a:r>
              <a:rPr lang="en-US" b="1" dirty="0" smtClean="0"/>
              <a:t> le </a:t>
            </a:r>
            <a:r>
              <a:rPr lang="en-US" b="1" dirty="0" err="1" smtClean="0"/>
              <a:t>panneau</a:t>
            </a:r>
            <a:r>
              <a:rPr lang="en-US" b="1" dirty="0" smtClean="0"/>
              <a:t> </a:t>
            </a:r>
            <a:r>
              <a:rPr lang="en-US" b="1" dirty="0" err="1" smtClean="0"/>
              <a:t>solaire</a:t>
            </a:r>
            <a:r>
              <a:rPr lang="en-US" b="1" dirty="0" smtClean="0"/>
              <a:t> à </a:t>
            </a:r>
            <a:r>
              <a:rPr lang="en-US" b="1" dirty="0" err="1" smtClean="0"/>
              <a:t>quelques</a:t>
            </a:r>
            <a:r>
              <a:rPr lang="en-US" b="1" dirty="0" smtClean="0"/>
              <a:t> mm de la table pour ne pas </a:t>
            </a:r>
            <a:r>
              <a:rPr lang="en-US" b="1" dirty="0" err="1" smtClean="0"/>
              <a:t>contacter</a:t>
            </a:r>
            <a:r>
              <a:rPr lang="en-US" b="1" dirty="0" smtClean="0"/>
              <a:t> les cellules </a:t>
            </a:r>
            <a:endParaRPr lang="en-US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15398" t="14770" r="17680" b="3724"/>
          <a:stretch/>
        </p:blipFill>
        <p:spPr>
          <a:xfrm>
            <a:off x="188976" y="1487952"/>
            <a:ext cx="4163568" cy="277315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94" b="34860"/>
          <a:stretch/>
        </p:blipFill>
        <p:spPr>
          <a:xfrm>
            <a:off x="988486" y="4500433"/>
            <a:ext cx="2376506" cy="162689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l="15670" t="14770" r="17840" b="2821"/>
          <a:stretch/>
        </p:blipFill>
        <p:spPr>
          <a:xfrm>
            <a:off x="6828576" y="1372483"/>
            <a:ext cx="4143168" cy="280827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29849" y="3527974"/>
            <a:ext cx="2235117" cy="3959350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7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2731003" y="203355"/>
            <a:ext cx="651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Principe du collage</a:t>
            </a:r>
            <a:endParaRPr lang="en-US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4657" y="794975"/>
            <a:ext cx="3093718" cy="548030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4724400" y="4017264"/>
            <a:ext cx="1164336" cy="21275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877056" y="6144768"/>
            <a:ext cx="212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Panneau</a:t>
            </a:r>
            <a:r>
              <a:rPr lang="en-US" dirty="0" smtClean="0"/>
              <a:t> </a:t>
            </a:r>
            <a:r>
              <a:rPr lang="en-US" dirty="0" err="1" smtClean="0"/>
              <a:t>solaire</a:t>
            </a:r>
            <a:endParaRPr lang="en-US" dirty="0"/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2127504" y="3810000"/>
            <a:ext cx="2133600" cy="6705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63296" y="4346448"/>
            <a:ext cx="212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Pièce support 1 </a:t>
            </a:r>
            <a:r>
              <a:rPr lang="en-US" dirty="0" err="1" smtClean="0"/>
              <a:t>côté</a:t>
            </a:r>
            <a:r>
              <a:rPr lang="en-US" dirty="0" smtClean="0"/>
              <a:t> collage</a:t>
            </a:r>
            <a:endParaRPr lang="en-US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712720" y="2943328"/>
            <a:ext cx="1712976" cy="2565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2712720" y="2943328"/>
            <a:ext cx="1712976" cy="1211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63296" y="2572280"/>
            <a:ext cx="2319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Logement</a:t>
            </a:r>
            <a:r>
              <a:rPr lang="en-US" dirty="0" smtClean="0"/>
              <a:t> de </a:t>
            </a:r>
            <a:r>
              <a:rPr lang="en-US" dirty="0" err="1" smtClean="0"/>
              <a:t>guidage</a:t>
            </a:r>
            <a:r>
              <a:rPr lang="en-US" dirty="0" smtClean="0"/>
              <a:t> pour les interfaces </a:t>
            </a:r>
            <a:r>
              <a:rPr lang="en-US" dirty="0" err="1" smtClean="0"/>
              <a:t>Téflon</a:t>
            </a:r>
            <a:r>
              <a:rPr lang="en-US" dirty="0" smtClean="0"/>
              <a:t> à </a:t>
            </a:r>
            <a:r>
              <a:rPr lang="en-US" dirty="0" err="1" smtClean="0"/>
              <a:t>coller</a:t>
            </a:r>
            <a:r>
              <a:rPr lang="en-US" dirty="0" smtClean="0"/>
              <a:t> (petit </a:t>
            </a:r>
            <a:r>
              <a:rPr lang="en-US" dirty="0" err="1" smtClean="0"/>
              <a:t>morceau</a:t>
            </a:r>
            <a:r>
              <a:rPr lang="en-US" dirty="0" smtClean="0"/>
              <a:t> de fil Nylon </a:t>
            </a:r>
            <a:r>
              <a:rPr lang="en-US" dirty="0" err="1" smtClean="0"/>
              <a:t>inséré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>
            <a:off x="9290311" y="3163669"/>
            <a:ext cx="212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Pièce support 2</a:t>
            </a:r>
            <a:endParaRPr lang="en-US" dirty="0"/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7382251" y="3292209"/>
            <a:ext cx="2151893" cy="406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5230359" y="1456944"/>
            <a:ext cx="1511817" cy="6146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586711" y="1225034"/>
            <a:ext cx="212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 interfaces </a:t>
            </a:r>
            <a:r>
              <a:rPr lang="en-US" dirty="0" err="1" smtClean="0"/>
              <a:t>Téflon</a:t>
            </a:r>
            <a:r>
              <a:rPr lang="en-US" dirty="0" smtClean="0"/>
              <a:t> à </a:t>
            </a:r>
            <a:r>
              <a:rPr lang="en-US" dirty="0" err="1" smtClean="0"/>
              <a:t>coller</a:t>
            </a: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4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416811" y="610075"/>
            <a:ext cx="3275982" cy="4976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4730562" y="258457"/>
            <a:ext cx="648481" cy="3275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4730561" y="2639230"/>
            <a:ext cx="648481" cy="3275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0800000">
            <a:off x="4730560" y="610075"/>
            <a:ext cx="648481" cy="49762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5688394" y="756886"/>
            <a:ext cx="669600" cy="6685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/>
          <p:cNvSpPr/>
          <p:nvPr/>
        </p:nvSpPr>
        <p:spPr>
          <a:xfrm>
            <a:off x="3726159" y="756885"/>
            <a:ext cx="669600" cy="6685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5688394" y="2752579"/>
            <a:ext cx="669600" cy="6685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3764237" y="2752578"/>
            <a:ext cx="669600" cy="6685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1351096" y="5059299"/>
            <a:ext cx="7407408" cy="691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828955" y="4770711"/>
            <a:ext cx="3234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Fil Nylon 160µm </a:t>
            </a:r>
            <a:r>
              <a:rPr lang="en-US" dirty="0" err="1" smtClean="0"/>
              <a:t>scotché</a:t>
            </a:r>
            <a:r>
              <a:rPr lang="en-US" dirty="0" smtClean="0"/>
              <a:t> sur support.</a:t>
            </a:r>
          </a:p>
          <a:p>
            <a:pPr algn="ctr"/>
            <a:r>
              <a:rPr lang="en-US" dirty="0" smtClean="0"/>
              <a:t>Fil Nylon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l’encoche</a:t>
            </a:r>
            <a:r>
              <a:rPr lang="en-US" dirty="0" smtClean="0"/>
              <a:t> de </a:t>
            </a:r>
            <a:r>
              <a:rPr lang="en-US" dirty="0" err="1" smtClean="0"/>
              <a:t>centrage</a:t>
            </a:r>
            <a:r>
              <a:rPr lang="en-US" dirty="0" smtClean="0"/>
              <a:t> </a:t>
            </a:r>
            <a:r>
              <a:rPr lang="en-US" dirty="0" err="1" smtClean="0"/>
              <a:t>côté</a:t>
            </a:r>
            <a:r>
              <a:rPr lang="en-US" dirty="0" smtClean="0"/>
              <a:t> </a:t>
            </a:r>
            <a:r>
              <a:rPr lang="en-US" dirty="0" err="1" smtClean="0"/>
              <a:t>extérieur</a:t>
            </a:r>
            <a:endParaRPr lang="en-US" dirty="0"/>
          </a:p>
        </p:txBody>
      </p:sp>
      <p:sp>
        <p:nvSpPr>
          <p:cNvPr id="20" name="ZoneTexte 19"/>
          <p:cNvSpPr txBox="1"/>
          <p:nvPr/>
        </p:nvSpPr>
        <p:spPr>
          <a:xfrm>
            <a:off x="4297923" y="5720964"/>
            <a:ext cx="1513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Côté</a:t>
            </a:r>
            <a:r>
              <a:rPr lang="en-US" dirty="0" smtClean="0"/>
              <a:t> </a:t>
            </a:r>
            <a:r>
              <a:rPr lang="en-US" dirty="0" err="1" smtClean="0"/>
              <a:t>panneau</a:t>
            </a:r>
            <a:endParaRPr lang="en-US" dirty="0"/>
          </a:p>
        </p:txBody>
      </p:sp>
      <p:sp>
        <p:nvSpPr>
          <p:cNvPr id="21" name="ZoneTexte 20"/>
          <p:cNvSpPr txBox="1"/>
          <p:nvPr/>
        </p:nvSpPr>
        <p:spPr>
          <a:xfrm>
            <a:off x="4297923" y="186307"/>
            <a:ext cx="1513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Côté</a:t>
            </a:r>
            <a:r>
              <a:rPr lang="en-US" dirty="0" smtClean="0"/>
              <a:t> </a:t>
            </a:r>
            <a:r>
              <a:rPr lang="en-US" dirty="0" err="1" smtClean="0"/>
              <a:t>extérieur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202629" y="66479"/>
            <a:ext cx="15137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Géométrie</a:t>
            </a:r>
            <a:r>
              <a:rPr lang="en-US" dirty="0" smtClean="0"/>
              <a:t> zone utile 15x10mm</a:t>
            </a:r>
          </a:p>
          <a:p>
            <a:pPr algn="ctr"/>
            <a:endParaRPr lang="en-US" dirty="0"/>
          </a:p>
          <a:p>
            <a:pPr algn="ctr"/>
            <a:r>
              <a:rPr lang="en-US" dirty="0" err="1" smtClean="0"/>
              <a:t>N’inclue</a:t>
            </a:r>
            <a:r>
              <a:rPr lang="en-US" dirty="0" smtClean="0"/>
              <a:t> pas le </a:t>
            </a:r>
            <a:r>
              <a:rPr lang="en-US" dirty="0" err="1" smtClean="0"/>
              <a:t>rebord</a:t>
            </a:r>
            <a:endParaRPr lang="en-US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8758504" y="186307"/>
            <a:ext cx="30251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Rainure</a:t>
            </a:r>
            <a:r>
              <a:rPr lang="en-US" sz="1400" dirty="0" smtClean="0"/>
              <a:t> </a:t>
            </a:r>
            <a:r>
              <a:rPr lang="en-US" sz="1400" dirty="0" err="1" smtClean="0"/>
              <a:t>centrale</a:t>
            </a:r>
            <a:r>
              <a:rPr lang="en-US" sz="1400" dirty="0" smtClean="0"/>
              <a:t>: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err="1" smtClean="0"/>
              <a:t>Usinage</a:t>
            </a:r>
            <a:r>
              <a:rPr lang="en-US" sz="1200" dirty="0" smtClean="0"/>
              <a:t>: 11x2mm; </a:t>
            </a:r>
            <a:r>
              <a:rPr lang="en-US" sz="1200" dirty="0" err="1" smtClean="0"/>
              <a:t>profondeur</a:t>
            </a:r>
            <a:r>
              <a:rPr lang="en-US" sz="1200" dirty="0" smtClean="0"/>
              <a:t>: 1mm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smtClean="0"/>
              <a:t>Final: 13x2mm (la fraise fait 2mm)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smtClean="0"/>
              <a:t>1mm de marge aux </a:t>
            </a:r>
            <a:r>
              <a:rPr lang="en-US" sz="1200" dirty="0" err="1" smtClean="0"/>
              <a:t>bords</a:t>
            </a:r>
            <a:endParaRPr lang="en-US" sz="1200" dirty="0" smtClean="0"/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smtClean="0"/>
              <a:t>Volume de </a:t>
            </a:r>
            <a:r>
              <a:rPr lang="en-US" sz="1200" dirty="0" err="1" smtClean="0"/>
              <a:t>colle</a:t>
            </a:r>
            <a:r>
              <a:rPr lang="en-US" sz="1200" dirty="0" smtClean="0"/>
              <a:t>: 264.16µL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err="1" smtClean="0"/>
              <a:t>Rainures</a:t>
            </a:r>
            <a:r>
              <a:rPr lang="en-US" sz="1400" dirty="0" smtClean="0"/>
              <a:t> </a:t>
            </a:r>
            <a:r>
              <a:rPr lang="en-US" sz="1400" dirty="0" err="1" smtClean="0"/>
              <a:t>latérales</a:t>
            </a:r>
            <a:r>
              <a:rPr lang="en-US" sz="1400" dirty="0" smtClean="0"/>
              <a:t>: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err="1" smtClean="0"/>
              <a:t>Usinage</a:t>
            </a:r>
            <a:r>
              <a:rPr lang="en-US" sz="1200" dirty="0" smtClean="0"/>
              <a:t>: 6x2mm; </a:t>
            </a:r>
            <a:r>
              <a:rPr lang="en-US" sz="1200" dirty="0" err="1"/>
              <a:t>profondeur</a:t>
            </a:r>
            <a:r>
              <a:rPr lang="en-US" sz="1200" dirty="0"/>
              <a:t>: 1mm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/>
              <a:t>8</a:t>
            </a:r>
            <a:r>
              <a:rPr lang="en-US" sz="1200" dirty="0" smtClean="0"/>
              <a:t>x2mm (la fraise fait 2mm)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smtClean="0"/>
              <a:t>1mm de marge aux </a:t>
            </a:r>
            <a:r>
              <a:rPr lang="en-US" sz="1200" dirty="0" err="1" smtClean="0"/>
              <a:t>bords</a:t>
            </a:r>
            <a:endParaRPr lang="en-US" sz="1200" dirty="0" smtClean="0"/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smtClean="0"/>
              <a:t>Volume de </a:t>
            </a:r>
            <a:r>
              <a:rPr lang="en-US" sz="1200" dirty="0" err="1" smtClean="0"/>
              <a:t>colle</a:t>
            </a:r>
            <a:r>
              <a:rPr lang="en-US" sz="1200" dirty="0" smtClean="0"/>
              <a:t>: 162.56µL</a:t>
            </a:r>
          </a:p>
          <a:p>
            <a:pPr algn="ctr"/>
            <a:endParaRPr lang="en-US" sz="1400" dirty="0"/>
          </a:p>
          <a:p>
            <a:pPr algn="ctr"/>
            <a:r>
              <a:rPr lang="en-US" sz="1400" dirty="0" smtClean="0"/>
              <a:t>Plots de </a:t>
            </a:r>
            <a:r>
              <a:rPr lang="en-US" sz="1400" dirty="0" err="1" smtClean="0"/>
              <a:t>colle</a:t>
            </a:r>
            <a:r>
              <a:rPr lang="en-US" sz="1400" dirty="0" smtClean="0"/>
              <a:t>: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err="1" smtClean="0"/>
              <a:t>Diamètre</a:t>
            </a:r>
            <a:r>
              <a:rPr lang="en-US" sz="1200" dirty="0" smtClean="0"/>
              <a:t> 2mm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200" dirty="0" smtClean="0"/>
              <a:t>Volume de </a:t>
            </a:r>
            <a:r>
              <a:rPr lang="en-US" sz="1200" dirty="0" err="1" smtClean="0"/>
              <a:t>colle</a:t>
            </a:r>
            <a:r>
              <a:rPr lang="en-US" sz="1200" dirty="0" smtClean="0"/>
              <a:t>: 0.50µL</a:t>
            </a:r>
          </a:p>
          <a:p>
            <a:pPr algn="ctr"/>
            <a:endParaRPr lang="en-US" sz="1400" dirty="0"/>
          </a:p>
          <a:p>
            <a:pPr algn="ctr"/>
            <a:endParaRPr lang="en-US" sz="1400" dirty="0"/>
          </a:p>
          <a:p>
            <a:pPr algn="ctr"/>
            <a:r>
              <a:rPr lang="en-US" sz="1400" dirty="0"/>
              <a:t>Le fond des </a:t>
            </a:r>
            <a:r>
              <a:rPr lang="en-US" sz="1400" dirty="0" err="1"/>
              <a:t>rainures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ouvert</a:t>
            </a:r>
            <a:r>
              <a:rPr lang="en-US" sz="1400" dirty="0"/>
              <a:t> au cutter sur les 2 </a:t>
            </a:r>
            <a:r>
              <a:rPr lang="en-US" sz="1400" dirty="0" err="1"/>
              <a:t>côtés</a:t>
            </a:r>
            <a:r>
              <a:rPr lang="en-US" sz="1400" dirty="0"/>
              <a:t> sur </a:t>
            </a:r>
            <a:r>
              <a:rPr lang="en-US" sz="1400" dirty="0" err="1"/>
              <a:t>toute</a:t>
            </a:r>
            <a:r>
              <a:rPr lang="en-US" sz="1400" dirty="0"/>
              <a:t> </a:t>
            </a:r>
            <a:r>
              <a:rPr lang="en-US" sz="1400" dirty="0" err="1"/>
              <a:t>leur</a:t>
            </a:r>
            <a:r>
              <a:rPr lang="en-US" sz="1400" dirty="0"/>
              <a:t> </a:t>
            </a:r>
            <a:r>
              <a:rPr lang="en-US" sz="1400" dirty="0" err="1" smtClean="0"/>
              <a:t>longueur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202629" y="2096023"/>
            <a:ext cx="24228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 </a:t>
            </a:r>
            <a:r>
              <a:rPr lang="en-US" dirty="0" err="1" smtClean="0"/>
              <a:t>rainure</a:t>
            </a:r>
            <a:r>
              <a:rPr lang="en-US" dirty="0" smtClean="0"/>
              <a:t> </a:t>
            </a:r>
            <a:r>
              <a:rPr lang="en-US" dirty="0" err="1" smtClean="0"/>
              <a:t>centrale</a:t>
            </a:r>
            <a:r>
              <a:rPr lang="en-US" dirty="0" smtClean="0"/>
              <a:t>: </a:t>
            </a:r>
            <a:r>
              <a:rPr lang="en-US" dirty="0" err="1" smtClean="0"/>
              <a:t>centrée</a:t>
            </a:r>
            <a:r>
              <a:rPr lang="en-US" dirty="0" smtClean="0"/>
              <a:t> 5mm</a:t>
            </a:r>
          </a:p>
          <a:p>
            <a:endParaRPr lang="en-US" dirty="0"/>
          </a:p>
          <a:p>
            <a:r>
              <a:rPr lang="en-US" dirty="0" smtClean="0"/>
              <a:t>Position </a:t>
            </a:r>
            <a:r>
              <a:rPr lang="en-US" dirty="0" err="1" smtClean="0"/>
              <a:t>rainures</a:t>
            </a:r>
            <a:r>
              <a:rPr lang="en-US" dirty="0" smtClean="0"/>
              <a:t> </a:t>
            </a:r>
            <a:r>
              <a:rPr lang="en-US" dirty="0" err="1" smtClean="0"/>
              <a:t>latérales</a:t>
            </a:r>
            <a:r>
              <a:rPr lang="en-US" dirty="0" smtClean="0"/>
              <a:t>: 4mm des </a:t>
            </a:r>
            <a:r>
              <a:rPr lang="en-US" dirty="0" err="1" smtClean="0"/>
              <a:t>bords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371851" y="6250934"/>
            <a:ext cx="6559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Rainurage</a:t>
            </a:r>
            <a:r>
              <a:rPr lang="en-US" b="1" dirty="0" smtClean="0"/>
              <a:t> à la </a:t>
            </a:r>
            <a:r>
              <a:rPr lang="en-US" b="1" dirty="0" err="1" smtClean="0"/>
              <a:t>fraiseuse</a:t>
            </a:r>
            <a:r>
              <a:rPr lang="en-US" b="1" dirty="0" smtClean="0"/>
              <a:t> des pieces </a:t>
            </a:r>
            <a:r>
              <a:rPr lang="en-US" b="1" dirty="0" err="1" smtClean="0"/>
              <a:t>Téflon</a:t>
            </a:r>
            <a:r>
              <a:rPr lang="en-US" b="1" dirty="0" smtClean="0"/>
              <a:t> + </a:t>
            </a:r>
            <a:r>
              <a:rPr lang="en-US" b="1" dirty="0" err="1" smtClean="0"/>
              <a:t>rainurage</a:t>
            </a:r>
            <a:r>
              <a:rPr lang="en-US" b="1" dirty="0" smtClean="0"/>
              <a:t> au fond des </a:t>
            </a:r>
            <a:r>
              <a:rPr lang="en-US" b="1" dirty="0" err="1" smtClean="0"/>
              <a:t>rainures</a:t>
            </a:r>
            <a:r>
              <a:rPr lang="en-US" b="1" dirty="0" smtClean="0"/>
              <a:t> avec cutter sur </a:t>
            </a:r>
            <a:r>
              <a:rPr lang="en-US" b="1" dirty="0" err="1" smtClean="0"/>
              <a:t>toute</a:t>
            </a:r>
            <a:r>
              <a:rPr lang="en-US" b="1" dirty="0" smtClean="0"/>
              <a:t> la </a:t>
            </a:r>
            <a:r>
              <a:rPr lang="en-US" b="1" dirty="0" err="1" smtClean="0"/>
              <a:t>longueur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0971" y="3771660"/>
            <a:ext cx="1681766" cy="297912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9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2481067" y="295142"/>
            <a:ext cx="6559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Les interfaces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Téflon</a:t>
            </a:r>
            <a:endParaRPr lang="en-US" b="1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6</a:t>
            </a:fld>
            <a:endParaRPr lang="en-US"/>
          </a:p>
        </p:txBody>
      </p:sp>
      <p:sp>
        <p:nvSpPr>
          <p:cNvPr id="25" name="ZoneTexte 24"/>
          <p:cNvSpPr txBox="1"/>
          <p:nvPr/>
        </p:nvSpPr>
        <p:spPr>
          <a:xfrm>
            <a:off x="897572" y="1316159"/>
            <a:ext cx="66005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Total: 8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 smtClean="0"/>
              <a:t>fabriqués</a:t>
            </a:r>
            <a:r>
              <a:rPr lang="en-US" dirty="0" smtClean="0"/>
              <a:t> par un sous-</a:t>
            </a:r>
            <a:r>
              <a:rPr lang="en-US" dirty="0" err="1" smtClean="0"/>
              <a:t>traitant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1 perdu </a:t>
            </a:r>
            <a:r>
              <a:rPr lang="en-US" dirty="0" err="1" smtClean="0"/>
              <a:t>autour</a:t>
            </a:r>
            <a:r>
              <a:rPr lang="en-US" dirty="0" smtClean="0"/>
              <a:t> de la </a:t>
            </a:r>
            <a:r>
              <a:rPr lang="en-US" dirty="0" err="1" smtClean="0"/>
              <a:t>fraiseuse</a:t>
            </a:r>
            <a:r>
              <a:rPr lang="en-US" dirty="0" smtClean="0"/>
              <a:t>; </a:t>
            </a:r>
            <a:r>
              <a:rPr lang="en-US" dirty="0" err="1" smtClean="0"/>
              <a:t>refait</a:t>
            </a:r>
            <a:r>
              <a:rPr lang="en-US" dirty="0" smtClean="0"/>
              <a:t> par Patrick Blanchard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0401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591" y="1804967"/>
            <a:ext cx="6219442" cy="3510975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2731003" y="203355"/>
            <a:ext cx="651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Principe du collage</a:t>
            </a:r>
            <a:endParaRPr lang="en-US" b="1" dirty="0"/>
          </a:p>
        </p:txBody>
      </p:sp>
      <p:cxnSp>
        <p:nvCxnSpPr>
          <p:cNvPr id="6" name="Connecteur droit avec flèche 5"/>
          <p:cNvCxnSpPr/>
          <p:nvPr/>
        </p:nvCxnSpPr>
        <p:spPr>
          <a:xfrm flipV="1">
            <a:off x="4724400" y="4017264"/>
            <a:ext cx="1164336" cy="21275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877056" y="6144768"/>
            <a:ext cx="212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Panneau</a:t>
            </a:r>
            <a:r>
              <a:rPr lang="en-US" dirty="0" smtClean="0"/>
              <a:t> </a:t>
            </a:r>
            <a:r>
              <a:rPr lang="en-US" dirty="0" err="1" smtClean="0"/>
              <a:t>solaire</a:t>
            </a:r>
            <a:endParaRPr lang="en-US" dirty="0"/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2127504" y="3810000"/>
            <a:ext cx="2133600" cy="6705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63296" y="4346448"/>
            <a:ext cx="2124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Pièce support 1 </a:t>
            </a:r>
            <a:r>
              <a:rPr lang="en-US" dirty="0" err="1" smtClean="0"/>
              <a:t>côté</a:t>
            </a:r>
            <a:r>
              <a:rPr lang="en-US" dirty="0" smtClean="0"/>
              <a:t> collage</a:t>
            </a:r>
            <a:endParaRPr lang="en-US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712720" y="2943328"/>
            <a:ext cx="1712976" cy="2565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2712720" y="2943328"/>
            <a:ext cx="1712976" cy="12115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463296" y="2572280"/>
            <a:ext cx="2319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Pièces</a:t>
            </a:r>
            <a:r>
              <a:rPr lang="en-US" dirty="0" smtClean="0"/>
              <a:t> </a:t>
            </a:r>
            <a:r>
              <a:rPr lang="en-US" dirty="0" err="1" smtClean="0"/>
              <a:t>d’interface</a:t>
            </a:r>
            <a:r>
              <a:rPr lang="en-US" dirty="0" smtClean="0"/>
              <a:t> </a:t>
            </a:r>
            <a:r>
              <a:rPr lang="en-US" dirty="0" err="1" smtClean="0"/>
              <a:t>placées</a:t>
            </a:r>
            <a:endParaRPr lang="en-US" dirty="0"/>
          </a:p>
        </p:txBody>
      </p:sp>
      <p:sp>
        <p:nvSpPr>
          <p:cNvPr id="19" name="ZoneTexte 18"/>
          <p:cNvSpPr txBox="1"/>
          <p:nvPr/>
        </p:nvSpPr>
        <p:spPr>
          <a:xfrm>
            <a:off x="9290311" y="3163669"/>
            <a:ext cx="2124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Pièce support 2</a:t>
            </a:r>
            <a:endParaRPr lang="en-US" dirty="0"/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7668768" y="3292209"/>
            <a:ext cx="1865377" cy="389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4626864" y="1456944"/>
            <a:ext cx="2115313" cy="12618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6742177" y="1111676"/>
            <a:ext cx="4611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Fil de Nylon de 160µm (</a:t>
            </a:r>
            <a:r>
              <a:rPr lang="en-US" dirty="0" err="1" smtClean="0"/>
              <a:t>repérage</a:t>
            </a:r>
            <a:r>
              <a:rPr lang="en-US" dirty="0" smtClean="0"/>
              <a:t> par marque au </a:t>
            </a:r>
            <a:r>
              <a:rPr lang="en-US" dirty="0" err="1" smtClean="0"/>
              <a:t>feutre</a:t>
            </a:r>
            <a:r>
              <a:rPr lang="en-US" dirty="0" smtClean="0"/>
              <a:t> sur les pieces support)</a:t>
            </a: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83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ZoneTexte 23"/>
          <p:cNvSpPr txBox="1"/>
          <p:nvPr/>
        </p:nvSpPr>
        <p:spPr>
          <a:xfrm>
            <a:off x="2731003" y="203355"/>
            <a:ext cx="651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Principe du collage</a:t>
            </a:r>
            <a:endParaRPr lang="en-US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603505" y="642284"/>
            <a:ext cx="887577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Mise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place du </a:t>
            </a:r>
            <a:r>
              <a:rPr lang="en-US" dirty="0" err="1" smtClean="0"/>
              <a:t>panneau</a:t>
            </a:r>
            <a:r>
              <a:rPr lang="en-US" dirty="0" smtClean="0"/>
              <a:t> sur les pieces de </a:t>
            </a:r>
            <a:r>
              <a:rPr lang="en-US" dirty="0" err="1" smtClean="0"/>
              <a:t>centrage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Mise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place du fil Nylon sur la </a:t>
            </a:r>
            <a:r>
              <a:rPr lang="en-US" dirty="0" err="1" smtClean="0"/>
              <a:t>largeur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Mise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place des </a:t>
            </a:r>
            <a:r>
              <a:rPr lang="en-US" dirty="0" err="1" smtClean="0"/>
              <a:t>petits</a:t>
            </a:r>
            <a:r>
              <a:rPr lang="en-US" dirty="0" smtClean="0"/>
              <a:t> </a:t>
            </a:r>
            <a:r>
              <a:rPr lang="en-US" dirty="0" err="1" smtClean="0"/>
              <a:t>morceaux</a:t>
            </a:r>
            <a:r>
              <a:rPr lang="en-US" dirty="0" smtClean="0"/>
              <a:t> de </a:t>
            </a:r>
            <a:r>
              <a:rPr lang="en-US" dirty="0" err="1" smtClean="0"/>
              <a:t>fils</a:t>
            </a:r>
            <a:r>
              <a:rPr lang="en-US" dirty="0" smtClean="0"/>
              <a:t> Nylon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logement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Vérification</a:t>
            </a:r>
            <a:r>
              <a:rPr lang="en-US" dirty="0" smtClean="0"/>
              <a:t> du bon </a:t>
            </a:r>
            <a:r>
              <a:rPr lang="en-US" dirty="0" err="1" smtClean="0"/>
              <a:t>positionnement</a:t>
            </a:r>
            <a:r>
              <a:rPr lang="en-US" dirty="0" smtClean="0"/>
              <a:t> des pieces </a:t>
            </a:r>
            <a:r>
              <a:rPr lang="en-US" dirty="0" err="1" smtClean="0"/>
              <a:t>Téflon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Nettoyage</a:t>
            </a:r>
            <a:r>
              <a:rPr lang="en-US" dirty="0" smtClean="0"/>
              <a:t> à </a:t>
            </a:r>
            <a:r>
              <a:rPr lang="en-US" dirty="0" err="1" smtClean="0"/>
              <a:t>l’ethanol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Les interfaces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Téflon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La plaque PCB (</a:t>
            </a:r>
            <a:r>
              <a:rPr lang="en-US" dirty="0" err="1" smtClean="0"/>
              <a:t>localement</a:t>
            </a:r>
            <a:r>
              <a:rPr lang="en-US" dirty="0" smtClean="0"/>
              <a:t> avec un </a:t>
            </a:r>
            <a:r>
              <a:rPr lang="en-US" dirty="0" err="1" smtClean="0"/>
              <a:t>coton</a:t>
            </a:r>
            <a:r>
              <a:rPr lang="en-US" dirty="0" err="1"/>
              <a:t>-</a:t>
            </a:r>
            <a:r>
              <a:rPr lang="en-US" dirty="0" err="1" smtClean="0"/>
              <a:t>tige</a:t>
            </a:r>
            <a:r>
              <a:rPr lang="en-US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Préparation</a:t>
            </a:r>
            <a:r>
              <a:rPr lang="en-US" dirty="0" smtClean="0"/>
              <a:t> de la </a:t>
            </a:r>
            <a:r>
              <a:rPr lang="en-US" dirty="0" err="1" smtClean="0"/>
              <a:t>colle</a:t>
            </a:r>
            <a:r>
              <a:rPr lang="en-US" dirty="0" smtClean="0"/>
              <a:t> 9323 (DP490)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Pistolet</a:t>
            </a:r>
            <a:r>
              <a:rPr lang="en-US" dirty="0" smtClean="0"/>
              <a:t> + tube de </a:t>
            </a:r>
            <a:r>
              <a:rPr lang="en-US" dirty="0" err="1" smtClean="0"/>
              <a:t>colle</a:t>
            </a:r>
            <a:r>
              <a:rPr lang="en-US" dirty="0" smtClean="0"/>
              <a:t> + </a:t>
            </a:r>
            <a:r>
              <a:rPr lang="en-US" dirty="0" err="1" smtClean="0"/>
              <a:t>buse</a:t>
            </a:r>
            <a:r>
              <a:rPr lang="en-US" dirty="0" smtClean="0"/>
              <a:t> + </a:t>
            </a:r>
            <a:r>
              <a:rPr lang="en-US" dirty="0" err="1" smtClean="0"/>
              <a:t>embout</a:t>
            </a:r>
            <a:r>
              <a:rPr lang="en-US" dirty="0" smtClean="0"/>
              <a:t> </a:t>
            </a:r>
            <a:r>
              <a:rPr lang="en-US" dirty="0" err="1" smtClean="0"/>
              <a:t>jaune</a:t>
            </a:r>
            <a:r>
              <a:rPr lang="en-US" dirty="0" smtClean="0"/>
              <a:t> + </a:t>
            </a:r>
            <a:r>
              <a:rPr lang="en-US" dirty="0" err="1" smtClean="0"/>
              <a:t>Kapton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Collage: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Remplissage</a:t>
            </a:r>
            <a:r>
              <a:rPr lang="en-US" dirty="0" smtClean="0"/>
              <a:t> des </a:t>
            </a:r>
            <a:r>
              <a:rPr lang="en-US" dirty="0" err="1" smtClean="0"/>
              <a:t>rainures</a:t>
            </a:r>
            <a:r>
              <a:rPr lang="en-US" dirty="0" smtClean="0"/>
              <a:t> et points sur les plateau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Postionnement</a:t>
            </a:r>
            <a:r>
              <a:rPr lang="en-US" dirty="0" smtClean="0"/>
              <a:t> des </a:t>
            </a:r>
            <a:r>
              <a:rPr lang="en-US" dirty="0" err="1" smtClean="0"/>
              <a:t>pièces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Légère</a:t>
            </a:r>
            <a:r>
              <a:rPr lang="en-US" dirty="0" smtClean="0"/>
              <a:t> </a:t>
            </a:r>
            <a:r>
              <a:rPr lang="en-US" dirty="0" err="1" smtClean="0"/>
              <a:t>pression</a:t>
            </a:r>
            <a:r>
              <a:rPr lang="en-US" dirty="0" smtClean="0"/>
              <a:t> </a:t>
            </a:r>
            <a:r>
              <a:rPr lang="en-US" dirty="0" err="1" smtClean="0"/>
              <a:t>manuelle</a:t>
            </a:r>
            <a:r>
              <a:rPr lang="en-US" dirty="0" smtClean="0"/>
              <a:t> (ne pas </a:t>
            </a:r>
            <a:r>
              <a:rPr lang="en-US" dirty="0" err="1" smtClean="0"/>
              <a:t>glisser</a:t>
            </a:r>
            <a:r>
              <a:rPr lang="en-US" dirty="0" smtClean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Contrôle</a:t>
            </a:r>
            <a:r>
              <a:rPr lang="en-US" dirty="0" smtClean="0"/>
              <a:t> </a:t>
            </a:r>
            <a:r>
              <a:rPr lang="en-US" dirty="0" err="1" smtClean="0"/>
              <a:t>visuel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 smtClean="0"/>
              <a:t>Nettoyage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Nettoyage</a:t>
            </a:r>
            <a:r>
              <a:rPr lang="en-US" dirty="0" smtClean="0"/>
              <a:t> des </a:t>
            </a:r>
            <a:r>
              <a:rPr lang="en-US" dirty="0" err="1" smtClean="0"/>
              <a:t>bavures</a:t>
            </a:r>
            <a:r>
              <a:rPr lang="en-US" dirty="0" smtClean="0"/>
              <a:t> de </a:t>
            </a:r>
            <a:r>
              <a:rPr lang="en-US" dirty="0" err="1" smtClean="0"/>
              <a:t>colle</a:t>
            </a:r>
            <a:r>
              <a:rPr lang="en-US" dirty="0" smtClean="0"/>
              <a:t> avec </a:t>
            </a:r>
            <a:r>
              <a:rPr lang="en-US" dirty="0" err="1" smtClean="0"/>
              <a:t>coton-tige</a:t>
            </a:r>
            <a:r>
              <a:rPr lang="en-US" dirty="0" smtClean="0"/>
              <a:t> et ethanol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/>
              <a:t>Réticulation</a:t>
            </a:r>
            <a:r>
              <a:rPr lang="en-US" dirty="0"/>
              <a:t> 10 </a:t>
            </a:r>
            <a:r>
              <a:rPr lang="en-US" dirty="0" err="1"/>
              <a:t>jours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err="1"/>
              <a:t>Retrait</a:t>
            </a:r>
            <a:r>
              <a:rPr lang="en-US" dirty="0"/>
              <a:t> des </a:t>
            </a:r>
            <a:r>
              <a:rPr lang="en-US" dirty="0" err="1"/>
              <a:t>fils</a:t>
            </a:r>
            <a:r>
              <a:rPr lang="en-US" dirty="0"/>
              <a:t> Nylon (</a:t>
            </a:r>
            <a:r>
              <a:rPr lang="en-US" dirty="0" err="1"/>
              <a:t>découpe</a:t>
            </a:r>
            <a:r>
              <a:rPr lang="en-US" dirty="0"/>
              <a:t> au scalpel); on laisse les </a:t>
            </a:r>
            <a:r>
              <a:rPr lang="en-US" dirty="0" err="1"/>
              <a:t>fils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la </a:t>
            </a:r>
            <a:r>
              <a:rPr lang="en-US" dirty="0" err="1"/>
              <a:t>colle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38132" y="662797"/>
            <a:ext cx="2130798" cy="377455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1689" y="3701184"/>
            <a:ext cx="3659120" cy="2065632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7DF38-12C1-4C4E-91F2-B1084F1AD4D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547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</TotalTime>
  <Words>475</Words>
  <Application>Microsoft Office PowerPoint</Application>
  <PresentationFormat>Grand écran</PresentationFormat>
  <Paragraphs>88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Johan FLORIOT</dc:creator>
  <cp:lastModifiedBy>Johan FLORIOT</cp:lastModifiedBy>
  <cp:revision>28</cp:revision>
  <dcterms:created xsi:type="dcterms:W3CDTF">2023-04-28T09:05:31Z</dcterms:created>
  <dcterms:modified xsi:type="dcterms:W3CDTF">2023-05-15T13:43:08Z</dcterms:modified>
</cp:coreProperties>
</file>