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16" autoAdjust="0"/>
    <p:restoredTop sz="94660"/>
  </p:normalViewPr>
  <p:slideViewPr>
    <p:cSldViewPr snapToGrid="0">
      <p:cViewPr varScale="1">
        <p:scale>
          <a:sx n="157" d="100"/>
          <a:sy n="157" d="100"/>
        </p:scale>
        <p:origin x="234" y="15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0A28746-C1A9-4E39-AD08-DF9284DD7BC6}" type="datetimeFigureOut">
              <a:rPr lang="en-US" smtClean="0"/>
              <a:t>1/15/2024</a:t>
            </a:fld>
            <a:endParaRPr lang="en-US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1280E68-4166-4798-9890-2ACFF6A6AC56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519102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2585E9-8F40-4E9F-9550-FCD63EDF684A}" type="datetime1">
              <a:rPr lang="en-US" smtClean="0"/>
              <a:t>1/15/2024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D53741-AD47-44A1-BCB8-9AB6CF52D34D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79869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777DA4-4757-46B9-95A1-B7B5F77B99B3}" type="datetime1">
              <a:rPr lang="en-US" smtClean="0"/>
              <a:t>1/15/2024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D53741-AD47-44A1-BCB8-9AB6CF52D34D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26113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1D24FE-07B5-4129-9F97-4FC19A38F032}" type="datetime1">
              <a:rPr lang="en-US" smtClean="0"/>
              <a:t>1/15/2024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D53741-AD47-44A1-BCB8-9AB6CF52D34D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57015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A8A6A6-B63E-41EF-9D77-AAC4B5EA1A8C}" type="datetime1">
              <a:rPr lang="en-US" smtClean="0"/>
              <a:t>1/15/2024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D53741-AD47-44A1-BCB8-9AB6CF52D34D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72819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FA372F-651E-4926-98BA-AFDC97136345}" type="datetime1">
              <a:rPr lang="en-US" smtClean="0"/>
              <a:t>1/15/2024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D53741-AD47-44A1-BCB8-9AB6CF52D34D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21355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11C93F-4452-4F8F-BC19-4A1695510450}" type="datetime1">
              <a:rPr lang="en-US" smtClean="0"/>
              <a:t>1/15/2024</a:t>
            </a:fld>
            <a:endParaRPr lang="en-U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D53741-AD47-44A1-BCB8-9AB6CF52D34D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13484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998362-9F0A-42E3-B8F6-BF9025477923}" type="datetime1">
              <a:rPr lang="en-US" smtClean="0"/>
              <a:t>1/15/2024</a:t>
            </a:fld>
            <a:endParaRPr lang="en-US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D53741-AD47-44A1-BCB8-9AB6CF52D34D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57018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689783-0BF7-4B06-9D73-DDE9032AA8C4}" type="datetime1">
              <a:rPr lang="en-US" smtClean="0"/>
              <a:t>1/15/2024</a:t>
            </a:fld>
            <a:endParaRPr lang="en-US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D53741-AD47-44A1-BCB8-9AB6CF52D34D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79487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4BFE4D-137F-4C5B-BD93-E41ACADF64B8}" type="datetime1">
              <a:rPr lang="en-US" smtClean="0"/>
              <a:t>1/15/2024</a:t>
            </a:fld>
            <a:endParaRPr lang="en-US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D53741-AD47-44A1-BCB8-9AB6CF52D34D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11744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51B6B7-2702-461C-AD75-AD38EB7016C3}" type="datetime1">
              <a:rPr lang="en-US" smtClean="0"/>
              <a:t>1/15/2024</a:t>
            </a:fld>
            <a:endParaRPr lang="en-U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D53741-AD47-44A1-BCB8-9AB6CF52D34D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05535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0D6367-0B58-4323-986C-FEBBEA28C13B}" type="datetime1">
              <a:rPr lang="en-US" smtClean="0"/>
              <a:t>1/15/2024</a:t>
            </a:fld>
            <a:endParaRPr lang="en-US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D53741-AD47-44A1-BCB8-9AB6CF52D34D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42705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7220C3-6FE3-4580-BA5F-708EC3596A5D}" type="datetime1">
              <a:rPr lang="en-US" smtClean="0"/>
              <a:t>1/15/2024</a:t>
            </a:fld>
            <a:endParaRPr lang="en-US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BD53741-AD47-44A1-BCB8-9AB6CF52D34D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89231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emf"/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8.emf"/><Relationship Id="rId4" Type="http://schemas.openxmlformats.org/officeDocument/2006/relationships/image" Target="../media/image7.emf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0.emf"/><Relationship Id="rId2" Type="http://schemas.openxmlformats.org/officeDocument/2006/relationships/image" Target="../media/image9.emf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12.emf"/><Relationship Id="rId4" Type="http://schemas.openxmlformats.org/officeDocument/2006/relationships/image" Target="../media/image11.emf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4.emf"/><Relationship Id="rId2" Type="http://schemas.openxmlformats.org/officeDocument/2006/relationships/image" Target="../media/image13.emf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16.emf"/><Relationship Id="rId4" Type="http://schemas.openxmlformats.org/officeDocument/2006/relationships/image" Target="../media/image15.emf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oneTexte 3"/>
          <p:cNvSpPr txBox="1"/>
          <p:nvPr/>
        </p:nvSpPr>
        <p:spPr>
          <a:xfrm>
            <a:off x="1597152" y="121920"/>
            <a:ext cx="95585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err="1" smtClean="0"/>
              <a:t>Quelques</a:t>
            </a:r>
            <a:r>
              <a:rPr lang="en-US" b="1" dirty="0" smtClean="0"/>
              <a:t> </a:t>
            </a:r>
            <a:r>
              <a:rPr lang="en-US" b="1" dirty="0" err="1" smtClean="0"/>
              <a:t>éléments</a:t>
            </a:r>
            <a:r>
              <a:rPr lang="en-US" b="1" dirty="0" smtClean="0"/>
              <a:t> </a:t>
            </a:r>
            <a:r>
              <a:rPr lang="en-US" b="1" dirty="0" err="1" smtClean="0"/>
              <a:t>concernant</a:t>
            </a:r>
            <a:r>
              <a:rPr lang="en-US" b="1" dirty="0" smtClean="0"/>
              <a:t> les bruits </a:t>
            </a:r>
            <a:r>
              <a:rPr lang="en-US" b="1" dirty="0" err="1" smtClean="0"/>
              <a:t>observés</a:t>
            </a:r>
            <a:r>
              <a:rPr lang="en-US" b="1" dirty="0" smtClean="0"/>
              <a:t> </a:t>
            </a:r>
            <a:r>
              <a:rPr lang="en-US" b="1" dirty="0" err="1" smtClean="0"/>
              <a:t>en</a:t>
            </a:r>
            <a:r>
              <a:rPr lang="en-US" b="1" dirty="0" smtClean="0"/>
              <a:t> </a:t>
            </a:r>
            <a:r>
              <a:rPr lang="en-US" b="1" dirty="0" err="1" smtClean="0"/>
              <a:t>bords</a:t>
            </a:r>
            <a:r>
              <a:rPr lang="en-US" b="1" dirty="0" smtClean="0"/>
              <a:t> </a:t>
            </a:r>
            <a:r>
              <a:rPr lang="en-US" b="1" dirty="0" smtClean="0"/>
              <a:t>de </a:t>
            </a:r>
            <a:r>
              <a:rPr lang="en-US" b="1" dirty="0" err="1" smtClean="0"/>
              <a:t>spectres</a:t>
            </a:r>
            <a:r>
              <a:rPr lang="en-US" b="1" dirty="0" smtClean="0"/>
              <a:t> </a:t>
            </a:r>
            <a:endParaRPr lang="en-US" b="1" dirty="0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D53741-AD47-44A1-BCB8-9AB6CF52D34D}" type="slidenum">
              <a:rPr lang="en-US" smtClean="0"/>
              <a:t>1</a:t>
            </a:fld>
            <a:endParaRPr lang="en-US"/>
          </a:p>
        </p:txBody>
      </p:sp>
      <p:sp>
        <p:nvSpPr>
          <p:cNvPr id="6" name="ZoneTexte 5"/>
          <p:cNvSpPr txBox="1"/>
          <p:nvPr/>
        </p:nvSpPr>
        <p:spPr>
          <a:xfrm>
            <a:off x="237744" y="619245"/>
            <a:ext cx="10783824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ü"/>
            </a:pPr>
            <a:r>
              <a:rPr lang="en-US" dirty="0" err="1" smtClean="0"/>
              <a:t>Mesure</a:t>
            </a:r>
            <a:r>
              <a:rPr lang="en-US" dirty="0" smtClean="0"/>
              <a:t> de 10 </a:t>
            </a:r>
            <a:r>
              <a:rPr lang="en-US" dirty="0" err="1" smtClean="0"/>
              <a:t>spectres</a:t>
            </a:r>
            <a:r>
              <a:rPr lang="en-US" dirty="0" smtClean="0"/>
              <a:t> non </a:t>
            </a:r>
            <a:r>
              <a:rPr lang="en-US" dirty="0" err="1" smtClean="0"/>
              <a:t>moyennés</a:t>
            </a:r>
            <a:r>
              <a:rPr lang="en-US" dirty="0" smtClean="0"/>
              <a:t> à courant et </a:t>
            </a:r>
            <a:r>
              <a:rPr lang="en-US" dirty="0" err="1" smtClean="0"/>
              <a:t>température</a:t>
            </a:r>
            <a:r>
              <a:rPr lang="en-US" dirty="0" smtClean="0"/>
              <a:t> fixes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en-US" dirty="0" err="1" smtClean="0"/>
              <a:t>Calcul</a:t>
            </a:r>
            <a:r>
              <a:rPr lang="en-US" dirty="0" smtClean="0"/>
              <a:t> du </a:t>
            </a:r>
            <a:r>
              <a:rPr lang="en-US" dirty="0" err="1" smtClean="0"/>
              <a:t>spectre</a:t>
            </a:r>
            <a:r>
              <a:rPr lang="en-US" dirty="0" smtClean="0"/>
              <a:t> </a:t>
            </a:r>
            <a:r>
              <a:rPr lang="en-US" dirty="0" err="1" smtClean="0"/>
              <a:t>moyen</a:t>
            </a:r>
            <a:r>
              <a:rPr lang="en-US" dirty="0" smtClean="0"/>
              <a:t> et de </a:t>
            </a:r>
            <a:r>
              <a:rPr lang="en-US" dirty="0" err="1" smtClean="0"/>
              <a:t>l’écart</a:t>
            </a:r>
            <a:r>
              <a:rPr lang="en-US" dirty="0" smtClean="0"/>
              <a:t>-type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en-US" dirty="0" smtClean="0"/>
              <a:t>2 diodes </a:t>
            </a:r>
            <a:r>
              <a:rPr lang="en-US" dirty="0" err="1" smtClean="0"/>
              <a:t>typiques</a:t>
            </a:r>
            <a:r>
              <a:rPr lang="en-US" dirty="0" smtClean="0"/>
              <a:t> </a:t>
            </a:r>
            <a:r>
              <a:rPr lang="en-US" dirty="0" err="1" smtClean="0"/>
              <a:t>testées</a:t>
            </a:r>
            <a:r>
              <a:rPr lang="en-US" dirty="0"/>
              <a:t> </a:t>
            </a:r>
            <a:r>
              <a:rPr lang="en-US" dirty="0" smtClean="0"/>
              <a:t>sur le </a:t>
            </a:r>
            <a:r>
              <a:rPr lang="en-US" dirty="0" smtClean="0"/>
              <a:t>LEM0001:</a:t>
            </a:r>
            <a:endParaRPr lang="en-US" dirty="0" smtClean="0"/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 smtClean="0"/>
              <a:t>LED1 </a:t>
            </a:r>
            <a:r>
              <a:rPr lang="en-US" dirty="0" smtClean="0"/>
              <a:t>à 1mA, 50mA et à 25°C et 55°C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 smtClean="0"/>
              <a:t>LED4 </a:t>
            </a:r>
            <a:r>
              <a:rPr lang="en-US" dirty="0" smtClean="0"/>
              <a:t>à 1mA, 50mA et à 25°C et 55°C</a:t>
            </a:r>
          </a:p>
        </p:txBody>
      </p:sp>
      <p:sp>
        <p:nvSpPr>
          <p:cNvPr id="7" name="ZoneTexte 6"/>
          <p:cNvSpPr txBox="1"/>
          <p:nvPr/>
        </p:nvSpPr>
        <p:spPr>
          <a:xfrm>
            <a:off x="298704" y="2308407"/>
            <a:ext cx="5900928" cy="41242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Quelques</a:t>
            </a:r>
            <a:r>
              <a:rPr lang="en-US" dirty="0" smtClean="0"/>
              <a:t> </a:t>
            </a:r>
            <a:r>
              <a:rPr lang="en-US" dirty="0" err="1" smtClean="0"/>
              <a:t>remarques</a:t>
            </a:r>
            <a:r>
              <a:rPr lang="en-US" dirty="0" smtClean="0"/>
              <a:t> </a:t>
            </a:r>
            <a:r>
              <a:rPr lang="en-US" dirty="0" err="1" smtClean="0"/>
              <a:t>préliminaires</a:t>
            </a:r>
            <a:r>
              <a:rPr lang="en-US" dirty="0" smtClean="0"/>
              <a:t> (</a:t>
            </a:r>
            <a:r>
              <a:rPr lang="en-US" dirty="0" err="1" smtClean="0"/>
              <a:t>exemple</a:t>
            </a:r>
            <a:r>
              <a:rPr lang="en-US" dirty="0" smtClean="0"/>
              <a:t> à </a:t>
            </a:r>
            <a:r>
              <a:rPr lang="en-US" dirty="0" err="1" smtClean="0"/>
              <a:t>droite</a:t>
            </a:r>
            <a:r>
              <a:rPr lang="en-US" dirty="0" smtClean="0"/>
              <a:t>):</a:t>
            </a:r>
            <a:endParaRPr lang="en-US" dirty="0" smtClean="0"/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en-US" dirty="0" err="1" smtClean="0"/>
              <a:t>Graphe</a:t>
            </a:r>
            <a:r>
              <a:rPr lang="en-US" dirty="0" smtClean="0"/>
              <a:t> avec 10 </a:t>
            </a:r>
            <a:r>
              <a:rPr lang="en-US" dirty="0" err="1" smtClean="0"/>
              <a:t>spectres</a:t>
            </a:r>
            <a:r>
              <a:rPr lang="en-US" dirty="0" smtClean="0"/>
              <a:t> non </a:t>
            </a:r>
            <a:r>
              <a:rPr lang="en-US" dirty="0" err="1" smtClean="0"/>
              <a:t>moyennés</a:t>
            </a:r>
            <a:endParaRPr lang="en-US" dirty="0" smtClean="0"/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en-US" dirty="0" err="1" smtClean="0"/>
              <a:t>Spectre</a:t>
            </a:r>
            <a:r>
              <a:rPr lang="en-US" dirty="0" smtClean="0"/>
              <a:t> </a:t>
            </a:r>
            <a:r>
              <a:rPr lang="en-US" dirty="0" err="1" smtClean="0"/>
              <a:t>moyen</a:t>
            </a:r>
            <a:r>
              <a:rPr lang="en-US" dirty="0" smtClean="0"/>
              <a:t> </a:t>
            </a:r>
            <a:r>
              <a:rPr lang="en-US" dirty="0" err="1" smtClean="0"/>
              <a:t>en</a:t>
            </a:r>
            <a:r>
              <a:rPr lang="en-US" dirty="0" smtClean="0"/>
              <a:t> rouge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endParaRPr lang="en-US" dirty="0"/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en-US" dirty="0" smtClean="0"/>
              <a:t>Le </a:t>
            </a:r>
            <a:r>
              <a:rPr lang="en-US" dirty="0" err="1" smtClean="0"/>
              <a:t>spectro</a:t>
            </a:r>
            <a:r>
              <a:rPr lang="en-US" dirty="0" smtClean="0"/>
              <a:t> </a:t>
            </a:r>
            <a:r>
              <a:rPr lang="en-US" dirty="0" err="1" smtClean="0"/>
              <a:t>est</a:t>
            </a:r>
            <a:r>
              <a:rPr lang="en-US" dirty="0" smtClean="0"/>
              <a:t> </a:t>
            </a:r>
            <a:r>
              <a:rPr lang="en-US" dirty="0" err="1" smtClean="0"/>
              <a:t>calibré</a:t>
            </a:r>
            <a:r>
              <a:rPr lang="en-US" dirty="0" smtClean="0"/>
              <a:t> </a:t>
            </a:r>
            <a:r>
              <a:rPr lang="en-US" dirty="0" err="1" smtClean="0"/>
              <a:t>usine</a:t>
            </a:r>
            <a:r>
              <a:rPr lang="en-US" dirty="0" smtClean="0"/>
              <a:t> sur 600-1600nm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en-US" dirty="0" smtClean="0"/>
              <a:t>Le LAM a un </a:t>
            </a:r>
            <a:r>
              <a:rPr lang="en-US" dirty="0" err="1" smtClean="0"/>
              <a:t>matériel</a:t>
            </a:r>
            <a:r>
              <a:rPr lang="en-US" dirty="0" smtClean="0"/>
              <a:t> avec </a:t>
            </a:r>
            <a:r>
              <a:rPr lang="en-US" dirty="0" err="1" smtClean="0"/>
              <a:t>spectre</a:t>
            </a:r>
            <a:r>
              <a:rPr lang="en-US" dirty="0" smtClean="0"/>
              <a:t> </a:t>
            </a:r>
            <a:r>
              <a:rPr lang="en-US" dirty="0" err="1" smtClean="0"/>
              <a:t>étendu</a:t>
            </a:r>
            <a:r>
              <a:rPr lang="en-US" dirty="0" smtClean="0"/>
              <a:t> (</a:t>
            </a:r>
            <a:r>
              <a:rPr lang="en-US" dirty="0" err="1" smtClean="0"/>
              <a:t>demande</a:t>
            </a:r>
            <a:r>
              <a:rPr lang="en-US" dirty="0" smtClean="0"/>
              <a:t> </a:t>
            </a:r>
            <a:r>
              <a:rPr lang="en-US" dirty="0" err="1" smtClean="0"/>
              <a:t>spécifique</a:t>
            </a:r>
            <a:r>
              <a:rPr lang="en-US" dirty="0" smtClean="0"/>
              <a:t> LAM) sur 500-1750nm </a:t>
            </a:r>
            <a:r>
              <a:rPr lang="en-US" dirty="0" err="1" smtClean="0"/>
              <a:t>mais</a:t>
            </a:r>
            <a:r>
              <a:rPr lang="en-US" dirty="0" smtClean="0"/>
              <a:t> </a:t>
            </a:r>
            <a:r>
              <a:rPr lang="en-US" dirty="0" err="1" smtClean="0"/>
              <a:t>il</a:t>
            </a:r>
            <a:r>
              <a:rPr lang="en-US" dirty="0" smtClean="0"/>
              <a:t> </a:t>
            </a:r>
            <a:r>
              <a:rPr lang="en-US" dirty="0" err="1" smtClean="0"/>
              <a:t>est</a:t>
            </a:r>
            <a:r>
              <a:rPr lang="en-US" dirty="0" smtClean="0"/>
              <a:t> non </a:t>
            </a:r>
            <a:r>
              <a:rPr lang="en-US" dirty="0" err="1" smtClean="0"/>
              <a:t>calibré</a:t>
            </a:r>
            <a:r>
              <a:rPr lang="en-US" dirty="0" smtClean="0"/>
              <a:t> sur 500-600nm et 1600-1750nm.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en-US" dirty="0" smtClean="0"/>
              <a:t>Le bruit </a:t>
            </a:r>
            <a:r>
              <a:rPr lang="en-US" dirty="0" err="1" smtClean="0"/>
              <a:t>augmente</a:t>
            </a:r>
            <a:r>
              <a:rPr lang="en-US" dirty="0" smtClean="0"/>
              <a:t> </a:t>
            </a:r>
            <a:r>
              <a:rPr lang="en-US" dirty="0" err="1" smtClean="0"/>
              <a:t>en</a:t>
            </a:r>
            <a:r>
              <a:rPr lang="en-US" dirty="0" smtClean="0"/>
              <a:t> </a:t>
            </a:r>
            <a:r>
              <a:rPr lang="en-US" dirty="0" err="1" smtClean="0"/>
              <a:t>bords</a:t>
            </a:r>
            <a:r>
              <a:rPr lang="en-US" dirty="0" smtClean="0"/>
              <a:t> </a:t>
            </a:r>
            <a:r>
              <a:rPr lang="en-US" dirty="0" smtClean="0"/>
              <a:t>de </a:t>
            </a:r>
            <a:r>
              <a:rPr lang="en-US" dirty="0" err="1" smtClean="0"/>
              <a:t>spectres</a:t>
            </a:r>
            <a:r>
              <a:rPr lang="en-US" dirty="0" smtClean="0"/>
              <a:t>.</a:t>
            </a:r>
            <a:endParaRPr lang="en-US" dirty="0" smtClean="0"/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en-US" dirty="0" smtClean="0"/>
              <a:t>Le </a:t>
            </a:r>
            <a:r>
              <a:rPr lang="en-US" dirty="0" err="1" smtClean="0"/>
              <a:t>logiciel</a:t>
            </a:r>
            <a:r>
              <a:rPr lang="en-US" dirty="0" smtClean="0"/>
              <a:t> </a:t>
            </a:r>
            <a:r>
              <a:rPr lang="en-US" dirty="0" err="1" smtClean="0"/>
              <a:t>Thorlabs</a:t>
            </a:r>
            <a:r>
              <a:rPr lang="en-US" dirty="0"/>
              <a:t> </a:t>
            </a:r>
            <a:r>
              <a:rPr lang="en-US" dirty="0" err="1" smtClean="0"/>
              <a:t>utilise</a:t>
            </a:r>
            <a:r>
              <a:rPr lang="en-US" dirty="0" smtClean="0"/>
              <a:t> la </a:t>
            </a:r>
            <a:r>
              <a:rPr lang="en-US" dirty="0" err="1" smtClean="0"/>
              <a:t>valeur</a:t>
            </a:r>
            <a:r>
              <a:rPr lang="en-US" dirty="0" smtClean="0"/>
              <a:t> </a:t>
            </a:r>
            <a:r>
              <a:rPr lang="en-US" dirty="0" err="1" smtClean="0"/>
              <a:t>absolue</a:t>
            </a:r>
            <a:r>
              <a:rPr lang="en-US" dirty="0" smtClean="0"/>
              <a:t> du signal. </a:t>
            </a:r>
            <a:r>
              <a:rPr lang="en-US" dirty="0" err="1" smtClean="0"/>
              <a:t>C’est</a:t>
            </a:r>
            <a:r>
              <a:rPr lang="en-US" dirty="0" smtClean="0"/>
              <a:t> un </a:t>
            </a:r>
            <a:r>
              <a:rPr lang="en-US" dirty="0" err="1" smtClean="0"/>
              <a:t>choix</a:t>
            </a:r>
            <a:r>
              <a:rPr lang="en-US" dirty="0" smtClean="0"/>
              <a:t> </a:t>
            </a:r>
            <a:r>
              <a:rPr lang="en-US" dirty="0" err="1" smtClean="0"/>
              <a:t>Thorlabs</a:t>
            </a:r>
            <a:r>
              <a:rPr lang="en-US" dirty="0" smtClean="0"/>
              <a:t>.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sz="1600" dirty="0"/>
              <a:t>La </a:t>
            </a:r>
            <a:r>
              <a:rPr lang="en-US" sz="1600" dirty="0" err="1"/>
              <a:t>valeur</a:t>
            </a:r>
            <a:r>
              <a:rPr lang="en-US" sz="1600" dirty="0"/>
              <a:t> </a:t>
            </a:r>
            <a:r>
              <a:rPr lang="en-US" sz="1600" dirty="0" err="1"/>
              <a:t>moyenne</a:t>
            </a:r>
            <a:r>
              <a:rPr lang="en-US" sz="1600" dirty="0"/>
              <a:t> du bruit </a:t>
            </a:r>
            <a:r>
              <a:rPr lang="en-US" sz="1600" dirty="0" err="1" smtClean="0"/>
              <a:t>n’est</a:t>
            </a:r>
            <a:r>
              <a:rPr lang="en-US" sz="1600" dirty="0" smtClean="0"/>
              <a:t> </a:t>
            </a:r>
            <a:r>
              <a:rPr lang="en-US" sz="1600" dirty="0" err="1" smtClean="0"/>
              <a:t>donc</a:t>
            </a:r>
            <a:r>
              <a:rPr lang="en-US" sz="1600" dirty="0" smtClean="0"/>
              <a:t> </a:t>
            </a:r>
            <a:r>
              <a:rPr lang="en-US" sz="1600" dirty="0"/>
              <a:t>pas </a:t>
            </a:r>
            <a:r>
              <a:rPr lang="en-US" sz="1600" dirty="0" err="1"/>
              <a:t>nulle</a:t>
            </a:r>
            <a:r>
              <a:rPr lang="en-US" sz="1600" dirty="0"/>
              <a:t>, </a:t>
            </a:r>
            <a:r>
              <a:rPr lang="en-US" sz="1600" dirty="0" err="1"/>
              <a:t>d’où</a:t>
            </a:r>
            <a:r>
              <a:rPr lang="en-US" sz="1600" dirty="0"/>
              <a:t> la </a:t>
            </a:r>
            <a:r>
              <a:rPr lang="en-US" sz="1600" dirty="0" err="1"/>
              <a:t>remontée</a:t>
            </a:r>
            <a:r>
              <a:rPr lang="en-US" sz="1600" dirty="0"/>
              <a:t> </a:t>
            </a:r>
            <a:r>
              <a:rPr lang="en-US" sz="1600" dirty="0" err="1"/>
              <a:t>dans</a:t>
            </a:r>
            <a:r>
              <a:rPr lang="en-US" sz="1600" dirty="0"/>
              <a:t> les </a:t>
            </a:r>
            <a:r>
              <a:rPr lang="en-US" sz="1600" dirty="0" err="1"/>
              <a:t>grandes</a:t>
            </a:r>
            <a:r>
              <a:rPr lang="en-US" sz="1600" dirty="0"/>
              <a:t> </a:t>
            </a:r>
            <a:r>
              <a:rPr lang="en-US" sz="1600" dirty="0" err="1"/>
              <a:t>longueurs</a:t>
            </a:r>
            <a:r>
              <a:rPr lang="en-US" sz="1600" dirty="0"/>
              <a:t> </a:t>
            </a:r>
            <a:r>
              <a:rPr lang="en-US" sz="1600" dirty="0" err="1"/>
              <a:t>d’onde</a:t>
            </a:r>
            <a:r>
              <a:rPr lang="en-US" sz="1600" dirty="0"/>
              <a:t> </a:t>
            </a:r>
            <a:r>
              <a:rPr lang="en-US" sz="1600" dirty="0" err="1"/>
              <a:t>quand</a:t>
            </a:r>
            <a:r>
              <a:rPr lang="en-US" sz="1600" dirty="0"/>
              <a:t> on </a:t>
            </a:r>
            <a:r>
              <a:rPr lang="en-US" sz="1600" dirty="0" err="1"/>
              <a:t>moyenne</a:t>
            </a:r>
            <a:r>
              <a:rPr lang="en-US" sz="1600" dirty="0" smtClean="0"/>
              <a:t>.</a:t>
            </a:r>
            <a:endParaRPr lang="en-US" sz="1600" dirty="0" smtClean="0"/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sz="1600" dirty="0" smtClean="0"/>
              <a:t>Pour un bruit blanc, on a </a:t>
            </a:r>
            <a:r>
              <a:rPr lang="en-US" sz="1600" dirty="0" err="1" smtClean="0"/>
              <a:t>alors</a:t>
            </a:r>
            <a:r>
              <a:rPr lang="en-US" sz="1600" dirty="0" smtClean="0"/>
              <a:t> </a:t>
            </a:r>
            <a:r>
              <a:rPr lang="en-US" sz="1600" dirty="0" err="1" smtClean="0"/>
              <a:t>écart</a:t>
            </a:r>
            <a:r>
              <a:rPr lang="en-US" sz="1600" dirty="0" smtClean="0"/>
              <a:t>-type = ½ </a:t>
            </a:r>
            <a:r>
              <a:rPr lang="en-US" sz="1600" dirty="0" err="1" smtClean="0"/>
              <a:t>moyenne</a:t>
            </a:r>
            <a:endParaRPr lang="en-US" sz="1600" dirty="0" smtClean="0"/>
          </a:p>
        </p:txBody>
      </p:sp>
      <p:pic>
        <p:nvPicPr>
          <p:cNvPr id="8" name="Image 7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315456" y="2600098"/>
            <a:ext cx="5660136" cy="356600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4793014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Image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44860" y="3698418"/>
            <a:ext cx="3925161" cy="2340000"/>
          </a:xfrm>
          <a:prstGeom prst="rect">
            <a:avLst/>
          </a:prstGeom>
        </p:spPr>
      </p:pic>
      <p:sp>
        <p:nvSpPr>
          <p:cNvPr id="4" name="ZoneTexte 3"/>
          <p:cNvSpPr txBox="1"/>
          <p:nvPr/>
        </p:nvSpPr>
        <p:spPr>
          <a:xfrm>
            <a:off x="1597152" y="121920"/>
            <a:ext cx="95585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/>
              <a:t>LED 1 à 1mA pour  25°C et 55°C</a:t>
            </a:r>
            <a:endParaRPr lang="en-US" b="1" dirty="0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D53741-AD47-44A1-BCB8-9AB6CF52D34D}" type="slidenum">
              <a:rPr lang="en-US" smtClean="0"/>
              <a:t>2</a:t>
            </a:fld>
            <a:endParaRPr lang="en-US"/>
          </a:p>
        </p:txBody>
      </p:sp>
      <p:pic>
        <p:nvPicPr>
          <p:cNvPr id="8" name="Image 7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44861" y="1167908"/>
            <a:ext cx="3925161" cy="2472934"/>
          </a:xfrm>
          <a:prstGeom prst="rect">
            <a:avLst/>
          </a:prstGeom>
        </p:spPr>
      </p:pic>
      <p:sp>
        <p:nvSpPr>
          <p:cNvPr id="3" name="ZoneTexte 2"/>
          <p:cNvSpPr txBox="1"/>
          <p:nvPr/>
        </p:nvSpPr>
        <p:spPr>
          <a:xfrm>
            <a:off x="1950244" y="798576"/>
            <a:ext cx="6893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25°C</a:t>
            </a:r>
            <a:endParaRPr lang="en-US" b="1" dirty="0"/>
          </a:p>
        </p:txBody>
      </p:sp>
      <p:sp>
        <p:nvSpPr>
          <p:cNvPr id="9" name="ZoneTexte 8"/>
          <p:cNvSpPr txBox="1"/>
          <p:nvPr/>
        </p:nvSpPr>
        <p:spPr>
          <a:xfrm>
            <a:off x="1161050" y="1541312"/>
            <a:ext cx="100912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err="1" smtClean="0"/>
              <a:t>Spectres</a:t>
            </a:r>
            <a:endParaRPr lang="en-US" b="1" dirty="0"/>
          </a:p>
        </p:txBody>
      </p:sp>
      <p:sp>
        <p:nvSpPr>
          <p:cNvPr id="12" name="ZoneTexte 11"/>
          <p:cNvSpPr txBox="1"/>
          <p:nvPr/>
        </p:nvSpPr>
        <p:spPr>
          <a:xfrm>
            <a:off x="999744" y="6210504"/>
            <a:ext cx="1035405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err="1" smtClean="0"/>
              <a:t>Typique</a:t>
            </a:r>
            <a:r>
              <a:rPr lang="en-US" b="1" dirty="0" smtClean="0"/>
              <a:t> d’un bruit “blanc</a:t>
            </a:r>
            <a:r>
              <a:rPr lang="en-US" b="1" dirty="0" smtClean="0"/>
              <a:t>” non-</a:t>
            </a:r>
            <a:r>
              <a:rPr lang="en-US" b="1" dirty="0" err="1" smtClean="0"/>
              <a:t>centré</a:t>
            </a:r>
            <a:r>
              <a:rPr lang="en-US" b="1" dirty="0" smtClean="0"/>
              <a:t> </a:t>
            </a:r>
            <a:r>
              <a:rPr lang="en-US" b="1" dirty="0" err="1" smtClean="0"/>
              <a:t>en</a:t>
            </a:r>
            <a:r>
              <a:rPr lang="en-US" b="1" dirty="0" smtClean="0"/>
              <a:t> </a:t>
            </a:r>
            <a:r>
              <a:rPr lang="en-US" b="1" dirty="0" err="1" smtClean="0"/>
              <a:t>bords</a:t>
            </a:r>
            <a:r>
              <a:rPr lang="en-US" b="1" dirty="0" smtClean="0"/>
              <a:t> de </a:t>
            </a:r>
            <a:r>
              <a:rPr lang="en-US" b="1" dirty="0" err="1" smtClean="0"/>
              <a:t>spectre</a:t>
            </a:r>
            <a:r>
              <a:rPr lang="en-US" b="1" dirty="0" smtClean="0"/>
              <a:t> et aux </a:t>
            </a:r>
            <a:r>
              <a:rPr lang="en-US" b="1" dirty="0" err="1" smtClean="0"/>
              <a:t>pieds</a:t>
            </a:r>
            <a:r>
              <a:rPr lang="en-US" b="1" dirty="0" smtClean="0"/>
              <a:t> du pic </a:t>
            </a:r>
            <a:r>
              <a:rPr lang="en-US" b="1" dirty="0" smtClean="0"/>
              <a:t>(</a:t>
            </a:r>
            <a:r>
              <a:rPr lang="en-US" b="1" dirty="0" err="1" smtClean="0"/>
              <a:t>écart</a:t>
            </a:r>
            <a:r>
              <a:rPr lang="en-US" b="1" dirty="0" smtClean="0"/>
              <a:t>-type ≈ </a:t>
            </a:r>
            <a:r>
              <a:rPr lang="en-US" b="1" dirty="0" smtClean="0"/>
              <a:t>½ </a:t>
            </a:r>
            <a:r>
              <a:rPr lang="en-US" b="1" dirty="0" err="1" smtClean="0"/>
              <a:t>moyenne</a:t>
            </a:r>
            <a:r>
              <a:rPr lang="en-US" b="1" dirty="0" smtClean="0"/>
              <a:t>)</a:t>
            </a:r>
          </a:p>
          <a:p>
            <a:pPr algn="ctr"/>
            <a:r>
              <a:rPr lang="en-US" b="1" dirty="0" smtClean="0"/>
              <a:t>Contribution signal “</a:t>
            </a:r>
            <a:r>
              <a:rPr lang="en-US" b="1" dirty="0" err="1" smtClean="0"/>
              <a:t>négligeable</a:t>
            </a:r>
            <a:r>
              <a:rPr lang="en-US" b="1" dirty="0" smtClean="0"/>
              <a:t>”</a:t>
            </a:r>
            <a:endParaRPr lang="en-US" b="1" dirty="0"/>
          </a:p>
        </p:txBody>
      </p:sp>
      <p:sp>
        <p:nvSpPr>
          <p:cNvPr id="13" name="ZoneTexte 12"/>
          <p:cNvSpPr txBox="1"/>
          <p:nvPr/>
        </p:nvSpPr>
        <p:spPr>
          <a:xfrm>
            <a:off x="8265938" y="798576"/>
            <a:ext cx="6893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/>
              <a:t>5</a:t>
            </a:r>
            <a:r>
              <a:rPr lang="en-US" b="1" dirty="0" smtClean="0"/>
              <a:t>5°C</a:t>
            </a:r>
            <a:endParaRPr lang="en-US" b="1" dirty="0"/>
          </a:p>
        </p:txBody>
      </p:sp>
      <p:pic>
        <p:nvPicPr>
          <p:cNvPr id="14" name="Image 13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6662641" y="1186332"/>
            <a:ext cx="3714161" cy="2340000"/>
          </a:xfrm>
          <a:prstGeom prst="rect">
            <a:avLst/>
          </a:prstGeom>
        </p:spPr>
      </p:pic>
      <p:sp>
        <p:nvSpPr>
          <p:cNvPr id="17" name="ZoneTexte 16"/>
          <p:cNvSpPr txBox="1"/>
          <p:nvPr/>
        </p:nvSpPr>
        <p:spPr>
          <a:xfrm>
            <a:off x="7415546" y="1678322"/>
            <a:ext cx="100912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err="1" smtClean="0"/>
              <a:t>Spectres</a:t>
            </a:r>
            <a:endParaRPr lang="en-US" b="1" dirty="0"/>
          </a:p>
        </p:txBody>
      </p:sp>
      <p:pic>
        <p:nvPicPr>
          <p:cNvPr id="6" name="Image 5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6662640" y="3640842"/>
            <a:ext cx="3714161" cy="256897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9200180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Image 6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013449" y="1167908"/>
            <a:ext cx="3714161" cy="2340000"/>
          </a:xfrm>
          <a:prstGeom prst="rect">
            <a:avLst/>
          </a:prstGeom>
        </p:spPr>
      </p:pic>
      <p:pic>
        <p:nvPicPr>
          <p:cNvPr id="2" name="Image 1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34569" y="1258112"/>
            <a:ext cx="3714161" cy="2340000"/>
          </a:xfrm>
          <a:prstGeom prst="rect">
            <a:avLst/>
          </a:prstGeom>
        </p:spPr>
      </p:pic>
      <p:sp>
        <p:nvSpPr>
          <p:cNvPr id="4" name="ZoneTexte 3"/>
          <p:cNvSpPr txBox="1"/>
          <p:nvPr/>
        </p:nvSpPr>
        <p:spPr>
          <a:xfrm>
            <a:off x="1597152" y="121920"/>
            <a:ext cx="95585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/>
              <a:t>LED 1 à 50mA pour  25°C et 55°C</a:t>
            </a:r>
            <a:endParaRPr lang="en-US" b="1" dirty="0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D53741-AD47-44A1-BCB8-9AB6CF52D34D}" type="slidenum">
              <a:rPr lang="en-US" smtClean="0"/>
              <a:t>3</a:t>
            </a:fld>
            <a:endParaRPr lang="en-US"/>
          </a:p>
        </p:txBody>
      </p:sp>
      <p:sp>
        <p:nvSpPr>
          <p:cNvPr id="3" name="ZoneTexte 2"/>
          <p:cNvSpPr txBox="1"/>
          <p:nvPr/>
        </p:nvSpPr>
        <p:spPr>
          <a:xfrm>
            <a:off x="1950244" y="798576"/>
            <a:ext cx="6893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25°C</a:t>
            </a:r>
            <a:endParaRPr lang="en-US" b="1" dirty="0"/>
          </a:p>
        </p:txBody>
      </p:sp>
      <p:sp>
        <p:nvSpPr>
          <p:cNvPr id="9" name="ZoneTexte 8"/>
          <p:cNvSpPr txBox="1"/>
          <p:nvPr/>
        </p:nvSpPr>
        <p:spPr>
          <a:xfrm>
            <a:off x="1161050" y="1541312"/>
            <a:ext cx="100912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err="1" smtClean="0"/>
              <a:t>Spectres</a:t>
            </a:r>
            <a:endParaRPr lang="en-US" b="1" dirty="0"/>
          </a:p>
        </p:txBody>
      </p:sp>
      <p:sp>
        <p:nvSpPr>
          <p:cNvPr id="13" name="ZoneTexte 12"/>
          <p:cNvSpPr txBox="1"/>
          <p:nvPr/>
        </p:nvSpPr>
        <p:spPr>
          <a:xfrm>
            <a:off x="8265938" y="798576"/>
            <a:ext cx="6893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/>
              <a:t>5</a:t>
            </a:r>
            <a:r>
              <a:rPr lang="en-US" b="1" dirty="0" smtClean="0"/>
              <a:t>5°C</a:t>
            </a:r>
            <a:endParaRPr lang="en-US" b="1" dirty="0"/>
          </a:p>
        </p:txBody>
      </p:sp>
      <p:sp>
        <p:nvSpPr>
          <p:cNvPr id="17" name="ZoneTexte 16"/>
          <p:cNvSpPr txBox="1"/>
          <p:nvPr/>
        </p:nvSpPr>
        <p:spPr>
          <a:xfrm>
            <a:off x="7415546" y="1678322"/>
            <a:ext cx="100912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err="1" smtClean="0"/>
              <a:t>Spectres</a:t>
            </a:r>
            <a:endParaRPr lang="en-US" b="1" dirty="0"/>
          </a:p>
        </p:txBody>
      </p:sp>
      <p:pic>
        <p:nvPicPr>
          <p:cNvPr id="8" name="Image 7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734568" y="3688316"/>
            <a:ext cx="3714161" cy="2409330"/>
          </a:xfrm>
          <a:prstGeom prst="rect">
            <a:avLst/>
          </a:prstGeom>
        </p:spPr>
      </p:pic>
      <p:sp>
        <p:nvSpPr>
          <p:cNvPr id="16" name="ZoneTexte 15"/>
          <p:cNvSpPr txBox="1"/>
          <p:nvPr/>
        </p:nvSpPr>
        <p:spPr>
          <a:xfrm>
            <a:off x="999744" y="6210504"/>
            <a:ext cx="1035405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err="1" smtClean="0"/>
              <a:t>Typique</a:t>
            </a:r>
            <a:r>
              <a:rPr lang="en-US" b="1" dirty="0" smtClean="0"/>
              <a:t> d’un bruit “blanc</a:t>
            </a:r>
            <a:r>
              <a:rPr lang="en-US" b="1" dirty="0" smtClean="0"/>
              <a:t>” non-</a:t>
            </a:r>
            <a:r>
              <a:rPr lang="en-US" b="1" dirty="0" err="1" smtClean="0"/>
              <a:t>centré</a:t>
            </a:r>
            <a:r>
              <a:rPr lang="en-US" b="1" dirty="0" smtClean="0"/>
              <a:t> </a:t>
            </a:r>
            <a:r>
              <a:rPr lang="en-US" b="1" dirty="0" err="1" smtClean="0"/>
              <a:t>en</a:t>
            </a:r>
            <a:r>
              <a:rPr lang="en-US" b="1" dirty="0" smtClean="0"/>
              <a:t> </a:t>
            </a:r>
            <a:r>
              <a:rPr lang="en-US" b="1" dirty="0" err="1" smtClean="0"/>
              <a:t>bords</a:t>
            </a:r>
            <a:r>
              <a:rPr lang="en-US" b="1" dirty="0" smtClean="0"/>
              <a:t> de </a:t>
            </a:r>
            <a:r>
              <a:rPr lang="en-US" b="1" dirty="0" err="1" smtClean="0"/>
              <a:t>spectre</a:t>
            </a:r>
            <a:r>
              <a:rPr lang="en-US" b="1" dirty="0" smtClean="0"/>
              <a:t> et aux </a:t>
            </a:r>
            <a:r>
              <a:rPr lang="en-US" b="1" dirty="0" err="1" smtClean="0"/>
              <a:t>pieds</a:t>
            </a:r>
            <a:r>
              <a:rPr lang="en-US" b="1" dirty="0" smtClean="0"/>
              <a:t> du pic </a:t>
            </a:r>
            <a:r>
              <a:rPr lang="en-US" b="1" dirty="0" smtClean="0"/>
              <a:t>(</a:t>
            </a:r>
            <a:r>
              <a:rPr lang="en-US" b="1" dirty="0" err="1" smtClean="0"/>
              <a:t>écart</a:t>
            </a:r>
            <a:r>
              <a:rPr lang="en-US" b="1" dirty="0" smtClean="0"/>
              <a:t>-type ≈ </a:t>
            </a:r>
            <a:r>
              <a:rPr lang="en-US" b="1" dirty="0" smtClean="0"/>
              <a:t>½ </a:t>
            </a:r>
            <a:r>
              <a:rPr lang="en-US" b="1" dirty="0" err="1" smtClean="0"/>
              <a:t>moyenne</a:t>
            </a:r>
            <a:r>
              <a:rPr lang="en-US" b="1" dirty="0" smtClean="0"/>
              <a:t>)</a:t>
            </a:r>
          </a:p>
          <a:p>
            <a:pPr algn="ctr"/>
            <a:r>
              <a:rPr lang="en-US" b="1" dirty="0" smtClean="0"/>
              <a:t>Contribution signal “</a:t>
            </a:r>
            <a:r>
              <a:rPr lang="en-US" b="1" dirty="0" err="1" smtClean="0"/>
              <a:t>négligeable</a:t>
            </a:r>
            <a:r>
              <a:rPr lang="en-US" b="1" dirty="0" smtClean="0"/>
              <a:t>” </a:t>
            </a:r>
            <a:r>
              <a:rPr lang="en-US" b="1" dirty="0" err="1" smtClean="0"/>
              <a:t>excepté</a:t>
            </a:r>
            <a:r>
              <a:rPr lang="en-US" b="1" dirty="0" smtClean="0"/>
              <a:t> </a:t>
            </a:r>
            <a:r>
              <a:rPr lang="en-US" b="1" dirty="0" err="1" smtClean="0"/>
              <a:t>peut-être</a:t>
            </a:r>
            <a:r>
              <a:rPr lang="en-US" b="1" dirty="0" smtClean="0"/>
              <a:t> à </a:t>
            </a:r>
            <a:r>
              <a:rPr lang="en-US" b="1" dirty="0" err="1" smtClean="0"/>
              <a:t>droite</a:t>
            </a:r>
            <a:r>
              <a:rPr lang="en-US" b="1" dirty="0" smtClean="0"/>
              <a:t> du pic</a:t>
            </a:r>
            <a:endParaRPr lang="en-US" b="1" dirty="0"/>
          </a:p>
        </p:txBody>
      </p:sp>
      <p:pic>
        <p:nvPicPr>
          <p:cNvPr id="11" name="Image 10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7013449" y="3580250"/>
            <a:ext cx="3714161" cy="241815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4133031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Image 6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995161" y="1167908"/>
            <a:ext cx="3714161" cy="2340000"/>
          </a:xfrm>
          <a:prstGeom prst="rect">
            <a:avLst/>
          </a:prstGeom>
        </p:spPr>
      </p:pic>
      <p:pic>
        <p:nvPicPr>
          <p:cNvPr id="2" name="Image 1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82487" y="1270217"/>
            <a:ext cx="3714161" cy="2340000"/>
          </a:xfrm>
          <a:prstGeom prst="rect">
            <a:avLst/>
          </a:prstGeom>
        </p:spPr>
      </p:pic>
      <p:sp>
        <p:nvSpPr>
          <p:cNvPr id="4" name="ZoneTexte 3"/>
          <p:cNvSpPr txBox="1"/>
          <p:nvPr/>
        </p:nvSpPr>
        <p:spPr>
          <a:xfrm>
            <a:off x="1597152" y="121920"/>
            <a:ext cx="95585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/>
              <a:t>LED 4 à 1mA pour  25°C et 55°C</a:t>
            </a:r>
            <a:endParaRPr lang="en-US" b="1" dirty="0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D53741-AD47-44A1-BCB8-9AB6CF52D34D}" type="slidenum">
              <a:rPr lang="en-US" smtClean="0"/>
              <a:t>4</a:t>
            </a:fld>
            <a:endParaRPr lang="en-US"/>
          </a:p>
        </p:txBody>
      </p:sp>
      <p:sp>
        <p:nvSpPr>
          <p:cNvPr id="3" name="ZoneTexte 2"/>
          <p:cNvSpPr txBox="1"/>
          <p:nvPr/>
        </p:nvSpPr>
        <p:spPr>
          <a:xfrm>
            <a:off x="1950244" y="798576"/>
            <a:ext cx="6893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25°C</a:t>
            </a:r>
            <a:endParaRPr lang="en-US" b="1" dirty="0"/>
          </a:p>
        </p:txBody>
      </p:sp>
      <p:sp>
        <p:nvSpPr>
          <p:cNvPr id="9" name="ZoneTexte 8"/>
          <p:cNvSpPr txBox="1"/>
          <p:nvPr/>
        </p:nvSpPr>
        <p:spPr>
          <a:xfrm>
            <a:off x="1161050" y="1541312"/>
            <a:ext cx="100912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err="1" smtClean="0"/>
              <a:t>Spectres</a:t>
            </a:r>
            <a:endParaRPr lang="en-US" b="1" dirty="0"/>
          </a:p>
        </p:txBody>
      </p:sp>
      <p:sp>
        <p:nvSpPr>
          <p:cNvPr id="12" name="ZoneTexte 11"/>
          <p:cNvSpPr txBox="1"/>
          <p:nvPr/>
        </p:nvSpPr>
        <p:spPr>
          <a:xfrm>
            <a:off x="182880" y="6136581"/>
            <a:ext cx="1128979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err="1" smtClean="0"/>
              <a:t>Typique</a:t>
            </a:r>
            <a:r>
              <a:rPr lang="en-US" b="1" dirty="0" smtClean="0"/>
              <a:t> d’un bruit </a:t>
            </a:r>
            <a:r>
              <a:rPr lang="en-US" b="1" dirty="0" smtClean="0"/>
              <a:t>blanc non-</a:t>
            </a:r>
            <a:r>
              <a:rPr lang="en-US" b="1" dirty="0" err="1" smtClean="0"/>
              <a:t>centré</a:t>
            </a:r>
            <a:r>
              <a:rPr lang="en-US" b="1" dirty="0" smtClean="0"/>
              <a:t> </a:t>
            </a:r>
            <a:r>
              <a:rPr lang="en-US" b="1" dirty="0" err="1" smtClean="0"/>
              <a:t>en</a:t>
            </a:r>
            <a:r>
              <a:rPr lang="en-US" b="1" dirty="0" smtClean="0"/>
              <a:t> </a:t>
            </a:r>
            <a:r>
              <a:rPr lang="en-US" b="1" dirty="0" err="1" smtClean="0"/>
              <a:t>bords</a:t>
            </a:r>
            <a:r>
              <a:rPr lang="en-US" b="1" dirty="0" smtClean="0"/>
              <a:t> de </a:t>
            </a:r>
            <a:r>
              <a:rPr lang="en-US" b="1" dirty="0" err="1" smtClean="0"/>
              <a:t>spectre</a:t>
            </a:r>
            <a:r>
              <a:rPr lang="en-US" b="1" dirty="0" smtClean="0"/>
              <a:t> (</a:t>
            </a:r>
            <a:r>
              <a:rPr lang="en-US" b="1" dirty="0" err="1" smtClean="0"/>
              <a:t>écart</a:t>
            </a:r>
            <a:r>
              <a:rPr lang="en-US" b="1" dirty="0" smtClean="0"/>
              <a:t>-type ≈ </a:t>
            </a:r>
            <a:r>
              <a:rPr lang="en-US" b="1" dirty="0" smtClean="0"/>
              <a:t>½ </a:t>
            </a:r>
            <a:r>
              <a:rPr lang="en-US" b="1" dirty="0" err="1" smtClean="0"/>
              <a:t>moyenne</a:t>
            </a:r>
            <a:r>
              <a:rPr lang="en-US" b="1" dirty="0" smtClean="0"/>
              <a:t>) </a:t>
            </a:r>
            <a:r>
              <a:rPr lang="en-US" b="1" dirty="0" err="1" smtClean="0"/>
              <a:t>côté</a:t>
            </a:r>
            <a:r>
              <a:rPr lang="en-US" b="1" dirty="0" smtClean="0"/>
              <a:t> </a:t>
            </a:r>
            <a:r>
              <a:rPr lang="en-US" b="1" dirty="0" err="1" smtClean="0"/>
              <a:t>courtes</a:t>
            </a:r>
            <a:r>
              <a:rPr lang="en-US" b="1" dirty="0" smtClean="0"/>
              <a:t> </a:t>
            </a:r>
            <a:r>
              <a:rPr lang="en-US" b="1" dirty="0" err="1" smtClean="0"/>
              <a:t>longueurs</a:t>
            </a:r>
            <a:r>
              <a:rPr lang="en-US" b="1" dirty="0" smtClean="0"/>
              <a:t> </a:t>
            </a:r>
            <a:r>
              <a:rPr lang="en-US" b="1" dirty="0" err="1" smtClean="0"/>
              <a:t>d’onde</a:t>
            </a:r>
            <a:r>
              <a:rPr lang="en-US" b="1" dirty="0" smtClean="0"/>
              <a:t>.</a:t>
            </a:r>
          </a:p>
          <a:p>
            <a:pPr algn="ctr"/>
            <a:r>
              <a:rPr lang="en-US" b="1" dirty="0" smtClean="0"/>
              <a:t>Signal non </a:t>
            </a:r>
            <a:r>
              <a:rPr lang="en-US" b="1" dirty="0" err="1" smtClean="0"/>
              <a:t>négligeable</a:t>
            </a:r>
            <a:r>
              <a:rPr lang="en-US" b="1" dirty="0" smtClean="0"/>
              <a:t> </a:t>
            </a:r>
            <a:r>
              <a:rPr lang="en-US" b="1" dirty="0" err="1" smtClean="0"/>
              <a:t>côté</a:t>
            </a:r>
            <a:r>
              <a:rPr lang="en-US" b="1" dirty="0" smtClean="0"/>
              <a:t> </a:t>
            </a:r>
            <a:r>
              <a:rPr lang="en-US" b="1" dirty="0" err="1" smtClean="0"/>
              <a:t>grandes</a:t>
            </a:r>
            <a:r>
              <a:rPr lang="en-US" b="1" dirty="0" smtClean="0"/>
              <a:t> </a:t>
            </a:r>
            <a:r>
              <a:rPr lang="en-US" b="1" dirty="0" err="1" smtClean="0"/>
              <a:t>longueurs</a:t>
            </a:r>
            <a:r>
              <a:rPr lang="en-US" b="1" dirty="0" smtClean="0"/>
              <a:t> </a:t>
            </a:r>
            <a:r>
              <a:rPr lang="en-US" b="1" dirty="0" err="1" smtClean="0"/>
              <a:t>d’onde</a:t>
            </a:r>
            <a:r>
              <a:rPr lang="en-US" b="1" dirty="0" smtClean="0"/>
              <a:t> (</a:t>
            </a:r>
            <a:r>
              <a:rPr lang="en-US" b="1" dirty="0" err="1" smtClean="0"/>
              <a:t>effet</a:t>
            </a:r>
            <a:r>
              <a:rPr lang="en-US" b="1" dirty="0" smtClean="0"/>
              <a:t> </a:t>
            </a:r>
            <a:r>
              <a:rPr lang="en-US" b="1" dirty="0" err="1" smtClean="0"/>
              <a:t>attendu</a:t>
            </a:r>
            <a:r>
              <a:rPr lang="en-US" b="1" dirty="0" smtClean="0"/>
              <a:t>); SNR &gt; 3</a:t>
            </a:r>
          </a:p>
        </p:txBody>
      </p:sp>
      <p:sp>
        <p:nvSpPr>
          <p:cNvPr id="13" name="ZoneTexte 12"/>
          <p:cNvSpPr txBox="1"/>
          <p:nvPr/>
        </p:nvSpPr>
        <p:spPr>
          <a:xfrm>
            <a:off x="8265938" y="798576"/>
            <a:ext cx="6893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/>
              <a:t>5</a:t>
            </a:r>
            <a:r>
              <a:rPr lang="en-US" b="1" dirty="0" smtClean="0"/>
              <a:t>5°C</a:t>
            </a:r>
            <a:endParaRPr lang="en-US" b="1" dirty="0"/>
          </a:p>
        </p:txBody>
      </p:sp>
      <p:sp>
        <p:nvSpPr>
          <p:cNvPr id="17" name="ZoneTexte 16"/>
          <p:cNvSpPr txBox="1"/>
          <p:nvPr/>
        </p:nvSpPr>
        <p:spPr>
          <a:xfrm>
            <a:off x="7415546" y="1678322"/>
            <a:ext cx="100912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err="1" smtClean="0"/>
              <a:t>Spectres</a:t>
            </a:r>
            <a:endParaRPr lang="en-US" b="1" dirty="0"/>
          </a:p>
        </p:txBody>
      </p:sp>
      <p:pic>
        <p:nvPicPr>
          <p:cNvPr id="11" name="Image 10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782487" y="3652245"/>
            <a:ext cx="3733919" cy="2340000"/>
          </a:xfrm>
          <a:prstGeom prst="rect">
            <a:avLst/>
          </a:prstGeom>
        </p:spPr>
      </p:pic>
      <p:pic>
        <p:nvPicPr>
          <p:cNvPr id="14" name="Image 13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6995160" y="3540983"/>
            <a:ext cx="3714161" cy="259658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720871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" name="Image 1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985167" y="1284095"/>
            <a:ext cx="3714161" cy="2340000"/>
          </a:xfrm>
          <a:prstGeom prst="rect">
            <a:avLst/>
          </a:prstGeom>
        </p:spPr>
      </p:pic>
      <p:pic>
        <p:nvPicPr>
          <p:cNvPr id="8" name="Image 7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69977" y="1208056"/>
            <a:ext cx="3714161" cy="2340000"/>
          </a:xfrm>
          <a:prstGeom prst="rect">
            <a:avLst/>
          </a:prstGeom>
        </p:spPr>
      </p:pic>
      <p:sp>
        <p:nvSpPr>
          <p:cNvPr id="4" name="ZoneTexte 3"/>
          <p:cNvSpPr txBox="1"/>
          <p:nvPr/>
        </p:nvSpPr>
        <p:spPr>
          <a:xfrm>
            <a:off x="1597152" y="121920"/>
            <a:ext cx="95585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/>
              <a:t>LED 4 à 50mA pour  25°C et 55°C</a:t>
            </a:r>
            <a:endParaRPr lang="en-US" b="1" dirty="0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D53741-AD47-44A1-BCB8-9AB6CF52D34D}" type="slidenum">
              <a:rPr lang="en-US" smtClean="0"/>
              <a:t>5</a:t>
            </a:fld>
            <a:endParaRPr lang="en-US"/>
          </a:p>
        </p:txBody>
      </p:sp>
      <p:sp>
        <p:nvSpPr>
          <p:cNvPr id="3" name="ZoneTexte 2"/>
          <p:cNvSpPr txBox="1"/>
          <p:nvPr/>
        </p:nvSpPr>
        <p:spPr>
          <a:xfrm>
            <a:off x="1950244" y="798576"/>
            <a:ext cx="6893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25°C</a:t>
            </a:r>
            <a:endParaRPr lang="en-US" b="1" dirty="0"/>
          </a:p>
        </p:txBody>
      </p:sp>
      <p:sp>
        <p:nvSpPr>
          <p:cNvPr id="9" name="ZoneTexte 8"/>
          <p:cNvSpPr txBox="1"/>
          <p:nvPr/>
        </p:nvSpPr>
        <p:spPr>
          <a:xfrm>
            <a:off x="1161050" y="1541312"/>
            <a:ext cx="100912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err="1" smtClean="0"/>
              <a:t>Spectres</a:t>
            </a:r>
            <a:endParaRPr lang="en-US" b="1" dirty="0"/>
          </a:p>
        </p:txBody>
      </p:sp>
      <p:sp>
        <p:nvSpPr>
          <p:cNvPr id="13" name="ZoneTexte 12"/>
          <p:cNvSpPr txBox="1"/>
          <p:nvPr/>
        </p:nvSpPr>
        <p:spPr>
          <a:xfrm>
            <a:off x="8265938" y="798576"/>
            <a:ext cx="6893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/>
              <a:t>5</a:t>
            </a:r>
            <a:r>
              <a:rPr lang="en-US" b="1" dirty="0" smtClean="0"/>
              <a:t>5°C</a:t>
            </a:r>
            <a:endParaRPr lang="en-US" b="1" dirty="0"/>
          </a:p>
        </p:txBody>
      </p:sp>
      <p:sp>
        <p:nvSpPr>
          <p:cNvPr id="17" name="ZoneTexte 16"/>
          <p:cNvSpPr txBox="1"/>
          <p:nvPr/>
        </p:nvSpPr>
        <p:spPr>
          <a:xfrm>
            <a:off x="7415546" y="1678322"/>
            <a:ext cx="100912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err="1" smtClean="0"/>
              <a:t>Spectres</a:t>
            </a:r>
            <a:endParaRPr lang="en-US" b="1" dirty="0"/>
          </a:p>
        </p:txBody>
      </p:sp>
      <p:pic>
        <p:nvPicPr>
          <p:cNvPr id="2" name="Image 1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569977" y="3588204"/>
            <a:ext cx="3766910" cy="2340000"/>
          </a:xfrm>
          <a:prstGeom prst="rect">
            <a:avLst/>
          </a:prstGeom>
        </p:spPr>
      </p:pic>
      <p:sp>
        <p:nvSpPr>
          <p:cNvPr id="18" name="ZoneTexte 17"/>
          <p:cNvSpPr txBox="1"/>
          <p:nvPr/>
        </p:nvSpPr>
        <p:spPr>
          <a:xfrm>
            <a:off x="182880" y="6136581"/>
            <a:ext cx="1128979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err="1" smtClean="0"/>
              <a:t>Typique</a:t>
            </a:r>
            <a:r>
              <a:rPr lang="en-US" b="1" dirty="0" smtClean="0"/>
              <a:t> d’un bruit </a:t>
            </a:r>
            <a:r>
              <a:rPr lang="en-US" b="1" dirty="0" smtClean="0"/>
              <a:t>blanc non-</a:t>
            </a:r>
            <a:r>
              <a:rPr lang="en-US" b="1" dirty="0" err="1" smtClean="0"/>
              <a:t>centré</a:t>
            </a:r>
            <a:r>
              <a:rPr lang="en-US" b="1" dirty="0" smtClean="0"/>
              <a:t> </a:t>
            </a:r>
            <a:r>
              <a:rPr lang="en-US" b="1" dirty="0" err="1" smtClean="0"/>
              <a:t>en</a:t>
            </a:r>
            <a:r>
              <a:rPr lang="en-US" b="1" dirty="0" smtClean="0"/>
              <a:t> </a:t>
            </a:r>
            <a:r>
              <a:rPr lang="en-US" b="1" dirty="0" err="1" smtClean="0"/>
              <a:t>bords</a:t>
            </a:r>
            <a:r>
              <a:rPr lang="en-US" b="1" dirty="0" smtClean="0"/>
              <a:t> de </a:t>
            </a:r>
            <a:r>
              <a:rPr lang="en-US" b="1" dirty="0" err="1" smtClean="0"/>
              <a:t>spectre</a:t>
            </a:r>
            <a:r>
              <a:rPr lang="en-US" b="1" dirty="0" smtClean="0"/>
              <a:t> (</a:t>
            </a:r>
            <a:r>
              <a:rPr lang="en-US" b="1" dirty="0" err="1" smtClean="0"/>
              <a:t>écart</a:t>
            </a:r>
            <a:r>
              <a:rPr lang="en-US" b="1" dirty="0" smtClean="0"/>
              <a:t>-type ≈ </a:t>
            </a:r>
            <a:r>
              <a:rPr lang="en-US" b="1" dirty="0" smtClean="0"/>
              <a:t>½ </a:t>
            </a:r>
            <a:r>
              <a:rPr lang="en-US" b="1" dirty="0" err="1" smtClean="0"/>
              <a:t>moyenne</a:t>
            </a:r>
            <a:r>
              <a:rPr lang="en-US" b="1" dirty="0" smtClean="0"/>
              <a:t>) </a:t>
            </a:r>
            <a:r>
              <a:rPr lang="en-US" b="1" dirty="0" err="1" smtClean="0"/>
              <a:t>côté</a:t>
            </a:r>
            <a:r>
              <a:rPr lang="en-US" b="1" dirty="0" smtClean="0"/>
              <a:t> </a:t>
            </a:r>
            <a:r>
              <a:rPr lang="en-US" b="1" dirty="0" err="1" smtClean="0"/>
              <a:t>courtes</a:t>
            </a:r>
            <a:r>
              <a:rPr lang="en-US" b="1" dirty="0" smtClean="0"/>
              <a:t> </a:t>
            </a:r>
            <a:r>
              <a:rPr lang="en-US" b="1" dirty="0" err="1" smtClean="0"/>
              <a:t>longueurs</a:t>
            </a:r>
            <a:r>
              <a:rPr lang="en-US" b="1" dirty="0" smtClean="0"/>
              <a:t> </a:t>
            </a:r>
            <a:r>
              <a:rPr lang="en-US" b="1" dirty="0" err="1" smtClean="0"/>
              <a:t>d’onde</a:t>
            </a:r>
            <a:r>
              <a:rPr lang="en-US" b="1" dirty="0" smtClean="0"/>
              <a:t>.</a:t>
            </a:r>
          </a:p>
          <a:p>
            <a:pPr algn="ctr"/>
            <a:r>
              <a:rPr lang="en-US" b="1" dirty="0" smtClean="0"/>
              <a:t>Signal non </a:t>
            </a:r>
            <a:r>
              <a:rPr lang="en-US" b="1" dirty="0" err="1" smtClean="0"/>
              <a:t>négligeable</a:t>
            </a:r>
            <a:r>
              <a:rPr lang="en-US" b="1" dirty="0" smtClean="0"/>
              <a:t> </a:t>
            </a:r>
            <a:r>
              <a:rPr lang="en-US" b="1" dirty="0" err="1" smtClean="0"/>
              <a:t>côté</a:t>
            </a:r>
            <a:r>
              <a:rPr lang="en-US" b="1" dirty="0" smtClean="0"/>
              <a:t> </a:t>
            </a:r>
            <a:r>
              <a:rPr lang="en-US" b="1" dirty="0" err="1" smtClean="0"/>
              <a:t>grandes</a:t>
            </a:r>
            <a:r>
              <a:rPr lang="en-US" b="1" dirty="0" smtClean="0"/>
              <a:t> </a:t>
            </a:r>
            <a:r>
              <a:rPr lang="en-US" b="1" dirty="0" err="1" smtClean="0"/>
              <a:t>longueurs</a:t>
            </a:r>
            <a:r>
              <a:rPr lang="en-US" b="1" dirty="0" smtClean="0"/>
              <a:t> </a:t>
            </a:r>
            <a:r>
              <a:rPr lang="en-US" b="1" dirty="0" err="1" smtClean="0"/>
              <a:t>d’onde</a:t>
            </a:r>
            <a:r>
              <a:rPr lang="en-US" b="1" dirty="0" smtClean="0"/>
              <a:t> (</a:t>
            </a:r>
            <a:r>
              <a:rPr lang="en-US" b="1" dirty="0" err="1" smtClean="0"/>
              <a:t>effet</a:t>
            </a:r>
            <a:r>
              <a:rPr lang="en-US" b="1" dirty="0" smtClean="0"/>
              <a:t> </a:t>
            </a:r>
            <a:r>
              <a:rPr lang="en-US" b="1" dirty="0" err="1" smtClean="0"/>
              <a:t>attendu</a:t>
            </a:r>
            <a:r>
              <a:rPr lang="en-US" b="1" dirty="0" smtClean="0"/>
              <a:t>); SNR &gt; </a:t>
            </a:r>
            <a:r>
              <a:rPr lang="en-US" b="1" dirty="0" smtClean="0"/>
              <a:t>40</a:t>
            </a:r>
            <a:endParaRPr lang="en-US" b="1" dirty="0" smtClean="0"/>
          </a:p>
        </p:txBody>
      </p:sp>
      <p:pic>
        <p:nvPicPr>
          <p:cNvPr id="6" name="Image 5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6985166" y="3672319"/>
            <a:ext cx="3714161" cy="251138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1848682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oneTexte 3"/>
          <p:cNvSpPr txBox="1"/>
          <p:nvPr/>
        </p:nvSpPr>
        <p:spPr>
          <a:xfrm>
            <a:off x="1597152" y="121920"/>
            <a:ext cx="95585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err="1" smtClean="0"/>
              <a:t>Quelques</a:t>
            </a:r>
            <a:r>
              <a:rPr lang="en-US" b="1" dirty="0" smtClean="0"/>
              <a:t> conclusions</a:t>
            </a:r>
            <a:endParaRPr lang="en-US" b="1" dirty="0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D53741-AD47-44A1-BCB8-9AB6CF52D34D}" type="slidenum">
              <a:rPr lang="en-US" smtClean="0"/>
              <a:t>6</a:t>
            </a:fld>
            <a:endParaRPr lang="en-US"/>
          </a:p>
        </p:txBody>
      </p:sp>
      <p:sp>
        <p:nvSpPr>
          <p:cNvPr id="6" name="ZoneTexte 5"/>
          <p:cNvSpPr txBox="1"/>
          <p:nvPr/>
        </p:nvSpPr>
        <p:spPr>
          <a:xfrm>
            <a:off x="237744" y="619245"/>
            <a:ext cx="11289792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ü"/>
            </a:pPr>
            <a:r>
              <a:rPr lang="en-US" dirty="0" smtClean="0"/>
              <a:t>Le bruit </a:t>
            </a:r>
            <a:r>
              <a:rPr lang="en-US" dirty="0" err="1" smtClean="0"/>
              <a:t>est</a:t>
            </a:r>
            <a:r>
              <a:rPr lang="en-US" dirty="0" smtClean="0"/>
              <a:t> </a:t>
            </a:r>
            <a:r>
              <a:rPr lang="en-US" dirty="0" err="1" smtClean="0"/>
              <a:t>typique</a:t>
            </a:r>
            <a:r>
              <a:rPr lang="en-US" dirty="0" smtClean="0"/>
              <a:t> d’un bruit blanc </a:t>
            </a:r>
            <a:r>
              <a:rPr lang="en-US" dirty="0" err="1" smtClean="0"/>
              <a:t>en</a:t>
            </a:r>
            <a:r>
              <a:rPr lang="en-US" dirty="0" smtClean="0"/>
              <a:t> </a:t>
            </a:r>
            <a:r>
              <a:rPr lang="en-US" dirty="0" err="1" smtClean="0"/>
              <a:t>bords</a:t>
            </a:r>
            <a:r>
              <a:rPr lang="en-US" dirty="0" smtClean="0"/>
              <a:t> de </a:t>
            </a:r>
            <a:r>
              <a:rPr lang="en-US" dirty="0" err="1" smtClean="0"/>
              <a:t>spectre</a:t>
            </a:r>
            <a:r>
              <a:rPr lang="en-US" dirty="0" smtClean="0"/>
              <a:t>, </a:t>
            </a:r>
            <a:r>
              <a:rPr lang="en-US" dirty="0" err="1" smtClean="0"/>
              <a:t>même</a:t>
            </a:r>
            <a:r>
              <a:rPr lang="en-US" dirty="0" smtClean="0"/>
              <a:t> </a:t>
            </a:r>
            <a:r>
              <a:rPr lang="en-US" dirty="0" err="1" smtClean="0"/>
              <a:t>dans</a:t>
            </a:r>
            <a:r>
              <a:rPr lang="en-US" dirty="0" smtClean="0"/>
              <a:t> la zone </a:t>
            </a:r>
            <a:r>
              <a:rPr lang="en-US" dirty="0" err="1" smtClean="0"/>
              <a:t>calibrée</a:t>
            </a:r>
            <a:r>
              <a:rPr lang="en-US" dirty="0" smtClean="0"/>
              <a:t>. Le </a:t>
            </a:r>
            <a:r>
              <a:rPr lang="en-US" dirty="0" err="1" smtClean="0"/>
              <a:t>comportement</a:t>
            </a:r>
            <a:r>
              <a:rPr lang="en-US" dirty="0" smtClean="0"/>
              <a:t> </a:t>
            </a:r>
            <a:r>
              <a:rPr lang="en-US" dirty="0" err="1" smtClean="0"/>
              <a:t>dé^pend</a:t>
            </a:r>
            <a:r>
              <a:rPr lang="en-US" dirty="0" smtClean="0"/>
              <a:t> </a:t>
            </a:r>
            <a:r>
              <a:rPr lang="en-US" dirty="0" err="1" smtClean="0"/>
              <a:t>peu</a:t>
            </a:r>
            <a:r>
              <a:rPr lang="en-US" dirty="0" smtClean="0"/>
              <a:t> du courant et de le </a:t>
            </a:r>
            <a:r>
              <a:rPr lang="en-US" dirty="0" err="1" smtClean="0"/>
              <a:t>température</a:t>
            </a:r>
            <a:r>
              <a:rPr lang="en-US" dirty="0" smtClean="0"/>
              <a:t>.</a:t>
            </a:r>
          </a:p>
          <a:p>
            <a:endParaRPr lang="en-US" dirty="0" smtClean="0"/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en-US" dirty="0" smtClean="0"/>
              <a:t>Pour les LEDs </a:t>
            </a:r>
            <a:r>
              <a:rPr lang="en-US" dirty="0" err="1" smtClean="0"/>
              <a:t>centrées</a:t>
            </a:r>
            <a:r>
              <a:rPr lang="en-US" dirty="0" smtClean="0"/>
              <a:t> </a:t>
            </a:r>
            <a:r>
              <a:rPr lang="en-US" dirty="0" err="1" smtClean="0"/>
              <a:t>autour</a:t>
            </a:r>
            <a:r>
              <a:rPr lang="en-US" dirty="0" smtClean="0"/>
              <a:t> de 1.0-1.3µm (type LED1), les </a:t>
            </a:r>
            <a:r>
              <a:rPr lang="en-US" dirty="0" err="1" smtClean="0"/>
              <a:t>bords</a:t>
            </a:r>
            <a:r>
              <a:rPr lang="en-US" dirty="0" smtClean="0"/>
              <a:t> de </a:t>
            </a:r>
            <a:r>
              <a:rPr lang="en-US" dirty="0" err="1" smtClean="0"/>
              <a:t>spectre</a:t>
            </a:r>
            <a:r>
              <a:rPr lang="en-US" dirty="0" smtClean="0"/>
              <a:t> </a:t>
            </a:r>
            <a:r>
              <a:rPr lang="en-US" dirty="0" err="1" smtClean="0"/>
              <a:t>contiennent</a:t>
            </a:r>
            <a:r>
              <a:rPr lang="en-US" dirty="0" smtClean="0"/>
              <a:t> un signal </a:t>
            </a:r>
            <a:r>
              <a:rPr lang="en-US" dirty="0" err="1" smtClean="0"/>
              <a:t>négligeable</a:t>
            </a:r>
            <a:r>
              <a:rPr lang="en-US" dirty="0" smtClean="0"/>
              <a:t> et </a:t>
            </a:r>
            <a:r>
              <a:rPr lang="en-US" dirty="0" err="1" smtClean="0"/>
              <a:t>uniquement</a:t>
            </a:r>
            <a:r>
              <a:rPr lang="en-US" dirty="0" smtClean="0"/>
              <a:t> du bruit. 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endParaRPr lang="en-US" dirty="0" smtClean="0"/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en-US" dirty="0" smtClean="0"/>
              <a:t>Pour les LEDs </a:t>
            </a:r>
            <a:r>
              <a:rPr lang="en-US" dirty="0" err="1" smtClean="0"/>
              <a:t>centrées</a:t>
            </a:r>
            <a:r>
              <a:rPr lang="en-US" dirty="0" smtClean="0"/>
              <a:t> </a:t>
            </a:r>
            <a:r>
              <a:rPr lang="en-US" dirty="0" err="1" smtClean="0"/>
              <a:t>autour</a:t>
            </a:r>
            <a:r>
              <a:rPr lang="en-US" dirty="0" smtClean="0"/>
              <a:t> de 1.6µm (type LED4), le signal </a:t>
            </a:r>
            <a:r>
              <a:rPr lang="en-US" dirty="0" err="1" smtClean="0"/>
              <a:t>est</a:t>
            </a:r>
            <a:r>
              <a:rPr lang="en-US" dirty="0" smtClean="0"/>
              <a:t> </a:t>
            </a:r>
            <a:r>
              <a:rPr lang="en-US" dirty="0" err="1" smtClean="0"/>
              <a:t>négligeable</a:t>
            </a:r>
            <a:r>
              <a:rPr lang="en-US" dirty="0" smtClean="0"/>
              <a:t> </a:t>
            </a:r>
            <a:r>
              <a:rPr lang="en-US" dirty="0" err="1" smtClean="0"/>
              <a:t>côté</a:t>
            </a:r>
            <a:r>
              <a:rPr lang="en-US" dirty="0" smtClean="0"/>
              <a:t> </a:t>
            </a:r>
            <a:r>
              <a:rPr lang="en-US" dirty="0" err="1" smtClean="0"/>
              <a:t>courte</a:t>
            </a:r>
            <a:r>
              <a:rPr lang="en-US" dirty="0" smtClean="0"/>
              <a:t> </a:t>
            </a:r>
            <a:r>
              <a:rPr lang="en-US" dirty="0" err="1" smtClean="0"/>
              <a:t>longueur</a:t>
            </a:r>
            <a:r>
              <a:rPr lang="en-US" dirty="0" smtClean="0"/>
              <a:t> </a:t>
            </a:r>
            <a:r>
              <a:rPr lang="en-US" dirty="0" err="1" smtClean="0"/>
              <a:t>d’onde</a:t>
            </a:r>
            <a:r>
              <a:rPr lang="en-US" dirty="0" smtClean="0"/>
              <a:t>. </a:t>
            </a:r>
            <a:r>
              <a:rPr lang="en-US" dirty="0" err="1" smtClean="0"/>
              <a:t>Côté</a:t>
            </a:r>
            <a:r>
              <a:rPr lang="en-US" dirty="0" smtClean="0"/>
              <a:t> </a:t>
            </a:r>
            <a:r>
              <a:rPr lang="en-US" dirty="0" err="1" smtClean="0"/>
              <a:t>grande</a:t>
            </a:r>
            <a:r>
              <a:rPr lang="en-US" dirty="0" smtClean="0"/>
              <a:t> </a:t>
            </a:r>
            <a:r>
              <a:rPr lang="en-US" dirty="0" err="1" smtClean="0"/>
              <a:t>longeuur</a:t>
            </a:r>
            <a:r>
              <a:rPr lang="en-US" dirty="0" smtClean="0"/>
              <a:t> </a:t>
            </a:r>
            <a:r>
              <a:rPr lang="en-US" dirty="0" err="1" smtClean="0"/>
              <a:t>d’onde</a:t>
            </a:r>
            <a:r>
              <a:rPr lang="en-US" dirty="0" smtClean="0"/>
              <a:t>, le signal </a:t>
            </a:r>
            <a:r>
              <a:rPr lang="en-US" dirty="0" err="1" smtClean="0"/>
              <a:t>est</a:t>
            </a:r>
            <a:r>
              <a:rPr lang="en-US" dirty="0" smtClean="0"/>
              <a:t> non </a:t>
            </a:r>
            <a:r>
              <a:rPr lang="en-US" dirty="0" err="1" smtClean="0"/>
              <a:t>négligeable</a:t>
            </a:r>
            <a:r>
              <a:rPr lang="en-US" dirty="0" smtClean="0"/>
              <a:t> </a:t>
            </a:r>
            <a:r>
              <a:rPr lang="en-US" dirty="0" err="1" smtClean="0"/>
              <a:t>comme</a:t>
            </a:r>
            <a:r>
              <a:rPr lang="en-US" dirty="0" smtClean="0"/>
              <a:t> </a:t>
            </a:r>
            <a:r>
              <a:rPr lang="en-US" dirty="0" err="1" smtClean="0"/>
              <a:t>attendu</a:t>
            </a:r>
            <a:r>
              <a:rPr lang="en-US" dirty="0" smtClean="0"/>
              <a:t>. Le SNR </a:t>
            </a:r>
            <a:r>
              <a:rPr lang="en-US" dirty="0" err="1" smtClean="0"/>
              <a:t>reste</a:t>
            </a:r>
            <a:r>
              <a:rPr lang="en-US" dirty="0" smtClean="0"/>
              <a:t> &gt;3 </a:t>
            </a:r>
            <a:r>
              <a:rPr lang="en-US" dirty="0" err="1" smtClean="0"/>
              <a:t>même</a:t>
            </a:r>
            <a:r>
              <a:rPr lang="en-US" dirty="0" smtClean="0"/>
              <a:t> à 1mA; </a:t>
            </a:r>
            <a:r>
              <a:rPr lang="en-US" dirty="0" err="1" smtClean="0"/>
              <a:t>il</a:t>
            </a:r>
            <a:r>
              <a:rPr lang="en-US" dirty="0" smtClean="0"/>
              <a:t> </a:t>
            </a:r>
            <a:r>
              <a:rPr lang="en-US" dirty="0" err="1" smtClean="0"/>
              <a:t>est</a:t>
            </a:r>
            <a:r>
              <a:rPr lang="en-US" dirty="0" smtClean="0"/>
              <a:t> &gt;30 pour 50mA (le bruit </a:t>
            </a:r>
            <a:r>
              <a:rPr lang="en-US" dirty="0" err="1" smtClean="0"/>
              <a:t>peut</a:t>
            </a:r>
            <a:r>
              <a:rPr lang="en-US" dirty="0" smtClean="0"/>
              <a:t> </a:t>
            </a:r>
            <a:r>
              <a:rPr lang="en-US" dirty="0" err="1" smtClean="0"/>
              <a:t>être</a:t>
            </a:r>
            <a:r>
              <a:rPr lang="en-US" dirty="0" smtClean="0"/>
              <a:t> quasi-</a:t>
            </a:r>
            <a:r>
              <a:rPr lang="en-US" dirty="0" err="1" smtClean="0"/>
              <a:t>négligé</a:t>
            </a:r>
            <a:r>
              <a:rPr lang="en-US" dirty="0" smtClean="0"/>
              <a:t>).</a:t>
            </a:r>
          </a:p>
        </p:txBody>
      </p:sp>
    </p:spTree>
    <p:extLst>
      <p:ext uri="{BB962C8B-B14F-4D97-AF65-F5344CB8AC3E}">
        <p14:creationId xmlns:p14="http://schemas.microsoft.com/office/powerpoint/2010/main" val="338163232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72</TotalTime>
  <Words>455</Words>
  <Application>Microsoft Office PowerPoint</Application>
  <PresentationFormat>Grand écran</PresentationFormat>
  <Paragraphs>56</Paragraphs>
  <Slides>6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6</vt:i4>
      </vt:variant>
    </vt:vector>
  </HeadingPairs>
  <TitlesOfParts>
    <vt:vector size="11" baseType="lpstr">
      <vt:lpstr>Arial</vt:lpstr>
      <vt:lpstr>Calibri</vt:lpstr>
      <vt:lpstr>Calibri Light</vt:lpstr>
      <vt:lpstr>Wingdings</vt:lpstr>
      <vt:lpstr>Thème Office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Johan FLORIOT</dc:creator>
  <cp:lastModifiedBy>Johan FLORIOT</cp:lastModifiedBy>
  <cp:revision>35</cp:revision>
  <dcterms:created xsi:type="dcterms:W3CDTF">2024-01-15T08:34:44Z</dcterms:created>
  <dcterms:modified xsi:type="dcterms:W3CDTF">2024-01-15T10:22:14Z</dcterms:modified>
</cp:coreProperties>
</file>

<file path=docProps/thumbnail.jpeg>
</file>