
<file path=[Content_Types].xml><?xml version="1.0" encoding="utf-8"?>
<Types xmlns="http://schemas.openxmlformats.org/package/2006/content-types">
  <Default Extension="xml" ContentType="application/xml"/>
  <Default Extension="mpeg" ContentType="video/unknown"/>
  <Default Extension="wdp" ContentType="image/vnd.ms-photo"/>
  <Default Extension="jpeg" ContentType="image/jpeg"/>
  <Default Extension="rels" ContentType="application/vnd.openxmlformats-package.relationships+xml"/>
  <Default Extension="emf" ContentType="image/x-emf"/>
  <Default Extension="gif" ContentType="video/unknown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35"/>
  </p:notesMasterIdLst>
  <p:handoutMasterIdLst>
    <p:handoutMasterId r:id="rId36"/>
  </p:handoutMasterIdLst>
  <p:sldIdLst>
    <p:sldId id="257" r:id="rId2"/>
    <p:sldId id="258" r:id="rId3"/>
    <p:sldId id="337" r:id="rId4"/>
    <p:sldId id="338" r:id="rId5"/>
    <p:sldId id="325" r:id="rId6"/>
    <p:sldId id="324" r:id="rId7"/>
    <p:sldId id="267" r:id="rId8"/>
    <p:sldId id="268" r:id="rId9"/>
    <p:sldId id="271" r:id="rId10"/>
    <p:sldId id="272" r:id="rId11"/>
    <p:sldId id="273" r:id="rId12"/>
    <p:sldId id="274" r:id="rId13"/>
    <p:sldId id="275" r:id="rId14"/>
    <p:sldId id="319" r:id="rId15"/>
    <p:sldId id="276" r:id="rId16"/>
    <p:sldId id="277" r:id="rId17"/>
    <p:sldId id="278" r:id="rId18"/>
    <p:sldId id="279" r:id="rId19"/>
    <p:sldId id="331" r:id="rId20"/>
    <p:sldId id="320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322" r:id="rId32"/>
    <p:sldId id="336" r:id="rId33"/>
    <p:sldId id="291" r:id="rId3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11" d="100"/>
          <a:sy n="111" d="100"/>
        </p:scale>
        <p:origin x="-83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notesMaster" Target="notesMasters/notesMaster1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interSettings" Target="printerSettings/printerSettings1.bin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1A6FB2-CA90-E549-AE5A-B3474163D31B}" type="datetime1">
              <a:rPr lang="en-CA" smtClean="0"/>
              <a:t>19-03-13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04EBC6-6CAD-5E43-B59D-DB9E6F4CB9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99267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F4E0FB-DBD3-9D45-979D-71BC07DD25B4}" type="datetime1">
              <a:rPr lang="en-CA" smtClean="0"/>
              <a:t>19-03-13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CB2AC5-C3C0-2E49-B104-9F7D370473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3149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~60 </a:t>
            </a:r>
            <a:r>
              <a:rPr lang="en-US" dirty="0" err="1"/>
              <a:t>students+posdocs</a:t>
            </a:r>
            <a:r>
              <a:rPr lang="en-US" dirty="0"/>
              <a:t>, ~40 faculty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373602-C6C5-C949-8F6C-236CC4D8572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9387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 min</a:t>
            </a:r>
            <a:r>
              <a:rPr lang="en-US" baseline="0" dirty="0"/>
              <a:t> max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477863-EC45-5246-9DEE-A0E6AE19D28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7220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(19-03-13 10:51) -----</a:t>
            </a:r>
          </a:p>
          <a:p>
            <a:r>
              <a:rPr lang="en-US"/>
              <a:t>note: simulated images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CB2AC5-C3C0-2E49-B104-9F7D370473B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1839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Ideally want 3X smaller </a:t>
            </a:r>
            <a:r>
              <a:rPr lang="en-US" dirty="0">
                <a:sym typeface="Wingdings"/>
              </a:rPr>
              <a:t> IWA=9 lambda/D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373602-C6C5-C949-8F6C-236CC4D8572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3199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CC9A1-AD1B-5443-997D-FA027D0FB805}" type="datetime1">
              <a:rPr lang="en-CA" smtClean="0"/>
              <a:t>19-03-13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D05CA-DF3A-1E4D-A008-3924B5035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D039-1CC0-224B-9A28-612C710EB44B}" type="datetime1">
              <a:rPr lang="en-CA" smtClean="0"/>
              <a:t>19-03-13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D05CA-DF3A-1E4D-A008-3924B5035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9072F-A0EF-CF41-A8E8-93C737E181A4}" type="datetime1">
              <a:rPr lang="en-CA" smtClean="0"/>
              <a:t>19-03-13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D05CA-DF3A-1E4D-A008-3924B5035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11C18-8025-724A-8588-0A03D1CB5F25}" type="datetime1">
              <a:rPr lang="en-CA" smtClean="0"/>
              <a:t>19-03-13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D05CA-DF3A-1E4D-A008-3924B5035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73628-B749-DF48-B5CF-F014414E0764}" type="datetime1">
              <a:rPr lang="en-CA" smtClean="0"/>
              <a:t>19-03-13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D05CA-DF3A-1E4D-A008-3924B5035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091E7-D69A-FD48-94CC-CD13B78A1961}" type="datetime1">
              <a:rPr lang="en-CA" smtClean="0"/>
              <a:t>19-03-13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D05CA-DF3A-1E4D-A008-3924B5035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EC420-4C44-C040-A728-4713E498306F}" type="datetime1">
              <a:rPr lang="en-CA" smtClean="0"/>
              <a:t>19-03-13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D05CA-DF3A-1E4D-A008-3924B5035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36E78-48C8-5D49-A7C5-25CBFC03F5A0}" type="datetime1">
              <a:rPr lang="en-CA" smtClean="0"/>
              <a:t>19-03-13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D05CA-DF3A-1E4D-A008-3924B5035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973CD-27AF-4F48-9997-305B833A2679}" type="datetime1">
              <a:rPr lang="en-CA" smtClean="0"/>
              <a:t>19-03-13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D05CA-DF3A-1E4D-A008-3924B5035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18A14-0138-164A-83CA-062AF1BFBA97}" type="datetime1">
              <a:rPr lang="en-CA" smtClean="0"/>
              <a:t>19-03-13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D05CA-DF3A-1E4D-A008-3924B5035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23B8A-163C-3948-8CCB-D127FF023F38}" type="datetime1">
              <a:rPr lang="en-CA" smtClean="0"/>
              <a:t>19-03-13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D05CA-DF3A-1E4D-A008-3924B5035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F2531B-F969-204F-8DE7-DB270238EA6A}" type="datetime1">
              <a:rPr lang="en-CA" smtClean="0"/>
              <a:t>19-03-13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6D05CA-DF3A-1E4D-A008-3924B5035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4.png"/><Relationship Id="rId1" Type="http://schemas.microsoft.com/office/2007/relationships/media" Target="../media/media1.gif"/><Relationship Id="rId2" Type="http://schemas.openxmlformats.org/officeDocument/2006/relationships/video" Target="../media/media1.gi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emf"/><Relationship Id="rId3" Type="http://schemas.openxmlformats.org/officeDocument/2006/relationships/image" Target="../media/image19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10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media" Target="../media/media5.mpeg"/><Relationship Id="rId4" Type="http://schemas.openxmlformats.org/officeDocument/2006/relationships/video" Target="../media/media5.mpeg"/><Relationship Id="rId5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7" Type="http://schemas.openxmlformats.org/officeDocument/2006/relationships/image" Target="../media/image26.png"/><Relationship Id="rId1" Type="http://schemas.microsoft.com/office/2007/relationships/media" Target="../media/media4.mov"/><Relationship Id="rId2" Type="http://schemas.openxmlformats.org/officeDocument/2006/relationships/video" Target="../media/media4.mov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emf"/><Relationship Id="rId3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.png"/><Relationship Id="rId1" Type="http://schemas.microsoft.com/office/2007/relationships/media" Target="../media/media2.gif"/><Relationship Id="rId2" Type="http://schemas.openxmlformats.org/officeDocument/2006/relationships/video" Target="../media/media2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jpeg"/><Relationship Id="rId6" Type="http://schemas.microsoft.com/office/2007/relationships/hdphoto" Target="../media/hdphoto1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4" Type="http://schemas.openxmlformats.org/officeDocument/2006/relationships/image" Target="../media/image37.emf"/><Relationship Id="rId5" Type="http://schemas.openxmlformats.org/officeDocument/2006/relationships/image" Target="../media/image3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6.png"/><Relationship Id="rId1" Type="http://schemas.microsoft.com/office/2007/relationships/media" Target="../media/media3.gif"/><Relationship Id="rId2" Type="http://schemas.openxmlformats.org/officeDocument/2006/relationships/video" Target="../media/media3.gi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1824" y="411422"/>
            <a:ext cx="8681768" cy="1470025"/>
          </a:xfrm>
        </p:spPr>
        <p:txBody>
          <a:bodyPr>
            <a:noAutofit/>
          </a:bodyPr>
          <a:lstStyle/>
          <a:p>
            <a:r>
              <a:rPr lang="en-US" sz="4800" dirty="0"/>
              <a:t>The Future of </a:t>
            </a:r>
            <a:r>
              <a:rPr lang="en-US" sz="4800" dirty="0" err="1"/>
              <a:t>Exoplanet</a:t>
            </a:r>
            <a:r>
              <a:rPr lang="en-US" sz="4800" dirty="0"/>
              <a:t> Imaging: the Fast Atmospheric Self-Coherent Camera Technique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11742" y="2338223"/>
            <a:ext cx="3416505" cy="1301088"/>
          </a:xfrm>
        </p:spPr>
        <p:txBody>
          <a:bodyPr>
            <a:noAutofit/>
          </a:bodyPr>
          <a:lstStyle/>
          <a:p>
            <a:r>
              <a:rPr lang="en-US" sz="4000" dirty="0"/>
              <a:t>Benjamin Gerard</a:t>
            </a:r>
          </a:p>
        </p:txBody>
      </p:sp>
      <p:pic>
        <p:nvPicPr>
          <p:cNvPr id="4" name="Picture 3" descr="uvic_logo.png"/>
          <p:cNvPicPr>
            <a:picLocks noChangeAspect="1"/>
          </p:cNvPicPr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636" y="2508651"/>
            <a:ext cx="2481072" cy="957943"/>
          </a:xfrm>
          <a:prstGeom prst="rect">
            <a:avLst/>
          </a:prstGeom>
        </p:spPr>
      </p:pic>
      <p:pic>
        <p:nvPicPr>
          <p:cNvPr id="5" name="Picture 4" descr="NRC_lo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224" y="2253023"/>
            <a:ext cx="2407641" cy="14659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t="20213"/>
          <a:stretch/>
        </p:blipFill>
        <p:spPr>
          <a:xfrm>
            <a:off x="151841" y="4422309"/>
            <a:ext cx="8852373" cy="13588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4956" y="5783495"/>
            <a:ext cx="90490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The GPI project has been supported by Gemini Observatory, which is operated by AURA, Inc., under a cooperative agreement with the NSF on behalf of the Gemini partnership: the NSF (USA), the National Research Council (Canada), CONICYT (Chile), the Australian Research Council (Australia), MCTI (Brazil) and MINCYT (Argentina).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1841" y="3711973"/>
            <a:ext cx="88523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C. </a:t>
            </a:r>
            <a:r>
              <a:rPr lang="en-US" sz="2000" dirty="0" err="1" smtClean="0"/>
              <a:t>Marois</a:t>
            </a:r>
            <a:r>
              <a:rPr lang="en-US" sz="2000" dirty="0" smtClean="0"/>
              <a:t>, R. </a:t>
            </a:r>
            <a:r>
              <a:rPr lang="en-US" sz="2000" dirty="0" err="1" smtClean="0"/>
              <a:t>Galicher</a:t>
            </a:r>
            <a:r>
              <a:rPr lang="en-US" sz="2000" dirty="0" smtClean="0"/>
              <a:t>, J.-P. </a:t>
            </a:r>
            <a:r>
              <a:rPr lang="en-US" sz="2000" dirty="0" err="1" smtClean="0"/>
              <a:t>Véran</a:t>
            </a:r>
            <a:r>
              <a:rPr lang="en-US" sz="2000" dirty="0" smtClean="0"/>
              <a:t>, GPIES collaboration, NEW EARTH group, KAUST computational imaging group, NRC photonics group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2007959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/>
          <p:cNvSpPr txBox="1">
            <a:spLocks/>
          </p:cNvSpPr>
          <p:nvPr/>
        </p:nvSpPr>
        <p:spPr>
          <a:xfrm>
            <a:off x="457200" y="205981"/>
            <a:ext cx="8229600" cy="85725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Self-Coherent Camera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297650" y="5622940"/>
            <a:ext cx="3843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Baudoz</a:t>
            </a:r>
            <a:r>
              <a:rPr lang="en-US" dirty="0" smtClean="0"/>
              <a:t> et al. 2006; </a:t>
            </a:r>
            <a:r>
              <a:rPr lang="en-US" dirty="0" err="1" smtClean="0"/>
              <a:t>Galicher</a:t>
            </a:r>
            <a:r>
              <a:rPr lang="en-US" dirty="0" smtClean="0"/>
              <a:t> et al. 2010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695907" y="1117849"/>
            <a:ext cx="7739629" cy="4127717"/>
            <a:chOff x="1968889" y="2095546"/>
            <a:chExt cx="8737313" cy="4580964"/>
          </a:xfrm>
        </p:grpSpPr>
        <p:pic>
          <p:nvPicPr>
            <p:cNvPr id="5" name="Picture 4" descr="intro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8889" y="2095546"/>
              <a:ext cx="8737313" cy="4576688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1968889" y="4355809"/>
              <a:ext cx="7419920" cy="232070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5946642" y="2159825"/>
              <a:ext cx="3442168" cy="434054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D05CA-DF3A-1E4D-A008-3924B50356F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2518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/>
          <p:cNvSpPr txBox="1">
            <a:spLocks/>
          </p:cNvSpPr>
          <p:nvPr/>
        </p:nvSpPr>
        <p:spPr>
          <a:xfrm>
            <a:off x="457200" y="205981"/>
            <a:ext cx="8229600" cy="85725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Self-Coherent Camera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272078" y="5441489"/>
            <a:ext cx="3843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Baudoz</a:t>
            </a:r>
            <a:r>
              <a:rPr lang="en-US" dirty="0" smtClean="0"/>
              <a:t> et al. 2006; </a:t>
            </a:r>
            <a:r>
              <a:rPr lang="en-US" dirty="0" err="1" smtClean="0"/>
              <a:t>Galicher</a:t>
            </a:r>
            <a:r>
              <a:rPr lang="en-US" dirty="0" smtClean="0"/>
              <a:t> et al. 2010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695907" y="1117843"/>
            <a:ext cx="7739629" cy="4177209"/>
            <a:chOff x="695907" y="1117843"/>
            <a:chExt cx="7739629" cy="4177209"/>
          </a:xfrm>
        </p:grpSpPr>
        <p:grpSp>
          <p:nvGrpSpPr>
            <p:cNvPr id="4" name="Group 3"/>
            <p:cNvGrpSpPr/>
            <p:nvPr/>
          </p:nvGrpSpPr>
          <p:grpSpPr>
            <a:xfrm>
              <a:off x="695907" y="1117843"/>
              <a:ext cx="7739629" cy="4177209"/>
              <a:chOff x="1968889" y="2095546"/>
              <a:chExt cx="8737313" cy="4576688"/>
            </a:xfrm>
          </p:grpSpPr>
          <p:pic>
            <p:nvPicPr>
              <p:cNvPr id="5" name="Picture 4" descr="intro.pdf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8889" y="2095546"/>
                <a:ext cx="8737313" cy="4576688"/>
              </a:xfrm>
              <a:prstGeom prst="rect">
                <a:avLst/>
              </a:prstGeom>
            </p:spPr>
          </p:pic>
          <p:sp>
            <p:nvSpPr>
              <p:cNvPr id="6" name="Rectangle 5"/>
              <p:cNvSpPr/>
              <p:nvPr/>
            </p:nvSpPr>
            <p:spPr>
              <a:xfrm>
                <a:off x="5917774" y="2159825"/>
                <a:ext cx="3521792" cy="451240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" name="Down Arrow 6"/>
            <p:cNvSpPr/>
            <p:nvPr/>
          </p:nvSpPr>
          <p:spPr>
            <a:xfrm>
              <a:off x="1240014" y="2910355"/>
              <a:ext cx="213652" cy="418424"/>
            </a:xfrm>
            <a:prstGeom prst="downArrow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D05CA-DF3A-1E4D-A008-3924B50356F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5605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/>
          <p:cNvSpPr txBox="1">
            <a:spLocks/>
          </p:cNvSpPr>
          <p:nvPr/>
        </p:nvSpPr>
        <p:spPr>
          <a:xfrm>
            <a:off x="457200" y="205981"/>
            <a:ext cx="8229600" cy="85725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Self-Coherent Camera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294230" y="5392003"/>
            <a:ext cx="3843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Baudoz</a:t>
            </a:r>
            <a:r>
              <a:rPr lang="en-US" dirty="0" smtClean="0"/>
              <a:t> et al. 2006; </a:t>
            </a:r>
            <a:r>
              <a:rPr lang="en-US" dirty="0" err="1" smtClean="0"/>
              <a:t>Galicher</a:t>
            </a:r>
            <a:r>
              <a:rPr lang="en-US" dirty="0" smtClean="0"/>
              <a:t> et al. 2010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695907" y="1117843"/>
            <a:ext cx="7739629" cy="4144218"/>
            <a:chOff x="695907" y="1117843"/>
            <a:chExt cx="7739629" cy="3432516"/>
          </a:xfrm>
        </p:grpSpPr>
        <p:grpSp>
          <p:nvGrpSpPr>
            <p:cNvPr id="4" name="Group 3"/>
            <p:cNvGrpSpPr/>
            <p:nvPr/>
          </p:nvGrpSpPr>
          <p:grpSpPr>
            <a:xfrm>
              <a:off x="695907" y="1117843"/>
              <a:ext cx="7739629" cy="3432516"/>
              <a:chOff x="1968889" y="2095546"/>
              <a:chExt cx="8737313" cy="4576688"/>
            </a:xfrm>
          </p:grpSpPr>
          <p:pic>
            <p:nvPicPr>
              <p:cNvPr id="5" name="Picture 4" descr="intro.pdf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8889" y="2095546"/>
                <a:ext cx="8737313" cy="4576688"/>
              </a:xfrm>
              <a:prstGeom prst="rect">
                <a:avLst/>
              </a:prstGeom>
            </p:spPr>
          </p:pic>
          <p:sp>
            <p:nvSpPr>
              <p:cNvPr id="6" name="Rectangle 5"/>
              <p:cNvSpPr/>
              <p:nvPr/>
            </p:nvSpPr>
            <p:spPr>
              <a:xfrm>
                <a:off x="5946642" y="2127825"/>
                <a:ext cx="3442168" cy="2261381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" name="U-Turn Arrow 6"/>
            <p:cNvSpPr/>
            <p:nvPr/>
          </p:nvSpPr>
          <p:spPr>
            <a:xfrm rot="20916781">
              <a:off x="3380731" y="2665929"/>
              <a:ext cx="1145793" cy="259011"/>
            </a:xfrm>
            <a:prstGeom prst="uturnArrow">
              <a:avLst>
                <a:gd name="adj1" fmla="val 26906"/>
                <a:gd name="adj2" fmla="val 25000"/>
                <a:gd name="adj3" fmla="val 25000"/>
                <a:gd name="adj4" fmla="val 75000"/>
                <a:gd name="adj5" fmla="val 100000"/>
              </a:avLst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D05CA-DF3A-1E4D-A008-3924B50356F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5288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/>
          <p:cNvSpPr txBox="1">
            <a:spLocks/>
          </p:cNvSpPr>
          <p:nvPr/>
        </p:nvSpPr>
        <p:spPr>
          <a:xfrm>
            <a:off x="457200" y="205981"/>
            <a:ext cx="8229600" cy="85725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Self-Coherent Camera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294230" y="5400033"/>
            <a:ext cx="3843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Baudoz</a:t>
            </a:r>
            <a:r>
              <a:rPr lang="en-US" dirty="0" smtClean="0"/>
              <a:t> et al. 2006; </a:t>
            </a:r>
            <a:r>
              <a:rPr lang="en-US" dirty="0" err="1" smtClean="0"/>
              <a:t>Galicher</a:t>
            </a:r>
            <a:r>
              <a:rPr lang="en-US" dirty="0" smtClean="0"/>
              <a:t> et al. 2010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695907" y="1117843"/>
            <a:ext cx="7739629" cy="4200722"/>
            <a:chOff x="695907" y="1117843"/>
            <a:chExt cx="7739629" cy="3962768"/>
          </a:xfrm>
        </p:grpSpPr>
        <p:pic>
          <p:nvPicPr>
            <p:cNvPr id="4" name="Picture 3" descr="intro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5907" y="1117843"/>
              <a:ext cx="7739629" cy="3962768"/>
            </a:xfrm>
            <a:prstGeom prst="rect">
              <a:avLst/>
            </a:prstGeom>
          </p:spPr>
        </p:pic>
        <p:sp>
          <p:nvSpPr>
            <p:cNvPr id="5" name="Up Arrow 4"/>
            <p:cNvSpPr/>
            <p:nvPr/>
          </p:nvSpPr>
          <p:spPr>
            <a:xfrm>
              <a:off x="4237426" y="2818604"/>
              <a:ext cx="237392" cy="231469"/>
            </a:xfrm>
            <a:prstGeom prst="upArrow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D05CA-DF3A-1E4D-A008-3924B50356F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3785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SCC MTF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237" y="1196592"/>
            <a:ext cx="8089430" cy="4998184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D05CA-DF3A-1E4D-A008-3924B50356F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5090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pm_lyot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3" r="56853" b="1"/>
          <a:stretch/>
        </p:blipFill>
        <p:spPr>
          <a:xfrm>
            <a:off x="225707" y="575117"/>
            <a:ext cx="8755671" cy="5896878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D05CA-DF3A-1E4D-A008-3924B50356F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402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r="27519"/>
          <a:stretch/>
        </p:blipFill>
        <p:spPr>
          <a:xfrm>
            <a:off x="158649" y="1551567"/>
            <a:ext cx="8772999" cy="3755987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SCC FPM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D05CA-DF3A-1E4D-A008-3924B50356F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132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With SCC FPM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506999"/>
            <a:ext cx="3080844" cy="2701960"/>
          </a:xfrm>
        </p:spPr>
        <p:txBody>
          <a:bodyPr/>
          <a:lstStyle/>
          <a:p>
            <a:r>
              <a:rPr lang="en-US" dirty="0" err="1"/>
              <a:t>m</a:t>
            </a:r>
            <a:r>
              <a:rPr lang="en-US" baseline="-25000" dirty="0" err="1"/>
              <a:t>H</a:t>
            </a:r>
            <a:r>
              <a:rPr lang="en-US" dirty="0"/>
              <a:t>=0</a:t>
            </a:r>
          </a:p>
          <a:p>
            <a:r>
              <a:rPr lang="en-US" dirty="0"/>
              <a:t>t</a:t>
            </a:r>
            <a:r>
              <a:rPr lang="en-US" baseline="-25000" dirty="0"/>
              <a:t>int</a:t>
            </a:r>
            <a:r>
              <a:rPr lang="en-US" dirty="0"/>
              <a:t>=1 </a:t>
            </a:r>
            <a:r>
              <a:rPr lang="en-US" dirty="0" err="1"/>
              <a:t>ms</a:t>
            </a:r>
            <a:endParaRPr lang="en-US" dirty="0"/>
          </a:p>
          <a:p>
            <a:r>
              <a:rPr lang="en-US" dirty="0"/>
              <a:t>λ=1.65 </a:t>
            </a:r>
            <a:r>
              <a:rPr lang="en-US" dirty="0" err="1"/>
              <a:t>μm</a:t>
            </a:r>
            <a:endParaRPr lang="en-US" dirty="0"/>
          </a:p>
          <a:p>
            <a:r>
              <a:rPr lang="en-US" dirty="0"/>
              <a:t>Δλ/λ=1%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 descr="ms_exposur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8044" y="1474339"/>
            <a:ext cx="5349070" cy="5105007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D05CA-DF3A-1E4D-A008-3924B50356F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8212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MTF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269" y="2101577"/>
            <a:ext cx="8494263" cy="340929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47286" y="1406395"/>
            <a:ext cx="26204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(</a:t>
            </a:r>
            <a:r>
              <a:rPr lang="en-US" sz="2800" dirty="0" err="1" smtClean="0"/>
              <a:t>m</a:t>
            </a:r>
            <a:r>
              <a:rPr lang="en-US" sz="2800" baseline="-25000" dirty="0" err="1" smtClean="0"/>
              <a:t>H</a:t>
            </a:r>
            <a:r>
              <a:rPr lang="en-US" sz="2800" dirty="0"/>
              <a:t>=0, t</a:t>
            </a:r>
            <a:r>
              <a:rPr lang="en-US" sz="2800" baseline="-25000" dirty="0"/>
              <a:t>int</a:t>
            </a:r>
            <a:r>
              <a:rPr lang="en-US" sz="2800" dirty="0"/>
              <a:t>=1 </a:t>
            </a:r>
            <a:r>
              <a:rPr lang="en-US" sz="2800" dirty="0" err="1" smtClean="0"/>
              <a:t>ms</a:t>
            </a:r>
            <a:r>
              <a:rPr lang="en-US" sz="2800" dirty="0" smtClean="0"/>
              <a:t>)</a:t>
            </a:r>
            <a:endParaRPr lang="en-US" sz="28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D05CA-DF3A-1E4D-A008-3924B50356F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6242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FAST post-processing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Gerard, B., </a:t>
            </a:r>
            <a:r>
              <a:rPr lang="en-US" dirty="0" err="1"/>
              <a:t>Marois</a:t>
            </a:r>
            <a:r>
              <a:rPr lang="en-US" dirty="0"/>
              <a:t>, C., </a:t>
            </a:r>
            <a:r>
              <a:rPr lang="en-US" dirty="0" err="1"/>
              <a:t>Galicher</a:t>
            </a:r>
            <a:r>
              <a:rPr lang="en-US" dirty="0"/>
              <a:t>, R., AJ, 2018, 156, 106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87233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I2_KLIP40_1pxGauss_masked_zoom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325563"/>
            <a:ext cx="9144000" cy="42068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77981" y="6317534"/>
            <a:ext cx="2213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Macintosh et al. 2015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D05CA-DF3A-1E4D-A008-3924B50356F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4276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CDI Subtraction Algorithm(s)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5476503"/>
            <a:ext cx="4038600" cy="64966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Algorithmic (above; CDI), and/or 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648200" y="5476503"/>
            <a:ext cx="4038600" cy="64966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DM control (later; focal plane </a:t>
            </a:r>
            <a:r>
              <a:rPr lang="en-US" dirty="0" err="1" smtClean="0"/>
              <a:t>wavefront</a:t>
            </a:r>
            <a:r>
              <a:rPr lang="en-US" dirty="0" smtClean="0"/>
              <a:t> sensing)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731043"/>
            <a:ext cx="3583891" cy="35516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6414" y="1710405"/>
            <a:ext cx="3650386" cy="357224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56790" y="1361711"/>
            <a:ext cx="4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</a:t>
            </a:r>
            <a:r>
              <a:rPr lang="en-US" dirty="0" smtClean="0"/>
              <a:t>n: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482240" y="1369133"/>
            <a:ext cx="5667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</a:t>
            </a:r>
            <a:r>
              <a:rPr lang="en-US" dirty="0" smtClean="0"/>
              <a:t>ut:</a:t>
            </a:r>
            <a:endParaRPr lang="en-US" dirty="0"/>
          </a:p>
        </p:txBody>
      </p:sp>
      <p:sp>
        <p:nvSpPr>
          <p:cNvPr id="8" name="Right Arrow 7"/>
          <p:cNvSpPr/>
          <p:nvPr/>
        </p:nvSpPr>
        <p:spPr>
          <a:xfrm>
            <a:off x="4255516" y="3249612"/>
            <a:ext cx="593793" cy="31341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D05CA-DF3A-1E4D-A008-3924B50356F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9706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1932"/>
            <a:ext cx="8229600" cy="1143000"/>
          </a:xfrm>
        </p:spPr>
        <p:txBody>
          <a:bodyPr/>
          <a:lstStyle/>
          <a:p>
            <a:r>
              <a:rPr lang="en-US" dirty="0" smtClean="0"/>
              <a:t>FAST </a:t>
            </a:r>
            <a:r>
              <a:rPr lang="en-US" dirty="0"/>
              <a:t>post-processing</a:t>
            </a:r>
          </a:p>
        </p:txBody>
      </p:sp>
      <p:pic>
        <p:nvPicPr>
          <p:cNvPr id="7" name="Picture 6" descr="c_vs_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755" y="1196729"/>
            <a:ext cx="7198447" cy="5241327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D05CA-DF3A-1E4D-A008-3924B50356F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7710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 noChangeAspect="1"/>
          </p:cNvGrpSpPr>
          <p:nvPr/>
        </p:nvGrpSpPr>
        <p:grpSpPr>
          <a:xfrm>
            <a:off x="317516" y="1867569"/>
            <a:ext cx="8590553" cy="4083075"/>
            <a:chOff x="13409487" y="6901132"/>
            <a:chExt cx="18468912" cy="8778240"/>
          </a:xfrm>
        </p:grpSpPr>
        <p:pic>
          <p:nvPicPr>
            <p:cNvPr id="5" name="Picture 4" descr="raw_planet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9487" y="6901132"/>
              <a:ext cx="8683850" cy="8778240"/>
            </a:xfrm>
            <a:prstGeom prst="rect">
              <a:avLst/>
            </a:prstGeom>
          </p:spPr>
        </p:pic>
        <p:pic>
          <p:nvPicPr>
            <p:cNvPr id="6" name="Picture 5" descr="planet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93336" y="6901132"/>
              <a:ext cx="9785063" cy="8778240"/>
            </a:xfrm>
            <a:prstGeom prst="rect">
              <a:avLst/>
            </a:prstGeom>
          </p:spPr>
        </p:pic>
      </p:grp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Before vs. After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D05CA-DF3A-1E4D-A008-3924B50356F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0151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FAST DM Control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193584"/>
          </a:xfrm>
        </p:spPr>
        <p:txBody>
          <a:bodyPr/>
          <a:lstStyle/>
          <a:p>
            <a:r>
              <a:rPr lang="en-US" dirty="0"/>
              <a:t>Gerard, B., </a:t>
            </a:r>
            <a:r>
              <a:rPr lang="en-US" dirty="0" err="1"/>
              <a:t>Marois</a:t>
            </a:r>
            <a:r>
              <a:rPr lang="en-US" dirty="0"/>
              <a:t>, C., </a:t>
            </a:r>
            <a:r>
              <a:rPr lang="en-US" dirty="0" err="1"/>
              <a:t>Galicher</a:t>
            </a:r>
            <a:r>
              <a:rPr lang="en-US" dirty="0"/>
              <a:t>, R., </a:t>
            </a:r>
            <a:r>
              <a:rPr lang="en-US" dirty="0" err="1"/>
              <a:t>Véran</a:t>
            </a:r>
            <a:r>
              <a:rPr lang="en-US" dirty="0"/>
              <a:t>, J.-P., Proc. SPIE, 2018, 170351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79338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0983" y="1864265"/>
            <a:ext cx="2231301" cy="1274105"/>
          </a:xfrm>
          <a:prstGeom prst="rect">
            <a:avLst/>
          </a:prstGeom>
          <a:ln>
            <a:solidFill>
              <a:srgbClr val="4F81BD"/>
            </a:solidFill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Wavefront</a:t>
            </a:r>
            <a:r>
              <a:rPr lang="en-US" dirty="0" smtClean="0"/>
              <a:t> Sensing </a:t>
            </a:r>
            <a:r>
              <a:rPr lang="en-US" dirty="0"/>
              <a:t>A</a:t>
            </a:r>
            <a:r>
              <a:rPr lang="en-US" dirty="0" smtClean="0"/>
              <a:t>lgorithm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8935" y="1746438"/>
            <a:ext cx="2744283" cy="1391932"/>
          </a:xfrm>
          <a:prstGeom prst="rect">
            <a:avLst/>
          </a:prstGeom>
          <a:ln>
            <a:solidFill>
              <a:srgbClr val="4F81BD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1" y="1746438"/>
            <a:ext cx="2252805" cy="1391932"/>
          </a:xfrm>
          <a:prstGeom prst="rect">
            <a:avLst/>
          </a:prstGeom>
          <a:ln>
            <a:solidFill>
              <a:srgbClr val="4F81BD"/>
            </a:solidFill>
          </a:ln>
        </p:spPr>
      </p:pic>
      <p:sp>
        <p:nvSpPr>
          <p:cNvPr id="7" name="Multiply 6"/>
          <p:cNvSpPr/>
          <p:nvPr/>
        </p:nvSpPr>
        <p:spPr>
          <a:xfrm>
            <a:off x="2710006" y="2187222"/>
            <a:ext cx="577883" cy="649111"/>
          </a:xfrm>
          <a:prstGeom prst="mathMultiply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Equal 7"/>
          <p:cNvSpPr/>
          <p:nvPr/>
        </p:nvSpPr>
        <p:spPr>
          <a:xfrm>
            <a:off x="6251223" y="2300111"/>
            <a:ext cx="447427" cy="366889"/>
          </a:xfrm>
          <a:prstGeom prst="mathEqual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15882" y="4297277"/>
            <a:ext cx="3056402" cy="1297321"/>
          </a:xfrm>
          <a:prstGeom prst="rect">
            <a:avLst/>
          </a:prstGeom>
          <a:ln>
            <a:solidFill>
              <a:srgbClr val="4F81BD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22895" y="4360319"/>
            <a:ext cx="2447032" cy="1888065"/>
          </a:xfrm>
          <a:prstGeom prst="rect">
            <a:avLst/>
          </a:prstGeom>
          <a:ln>
            <a:solidFill>
              <a:srgbClr val="4F81BD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222" y="4297277"/>
            <a:ext cx="2303558" cy="225897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9783" y="3784277"/>
            <a:ext cx="28853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Phase (only use with DM)</a:t>
            </a:r>
            <a:endParaRPr lang="en-US" sz="2000" dirty="0"/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7549444" y="3400778"/>
            <a:ext cx="197556" cy="75538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648223" y="3612445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shift</a:t>
            </a:r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5461000" y="5594598"/>
            <a:ext cx="1755634" cy="55502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033889" y="3824055"/>
            <a:ext cx="30750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Amplitude</a:t>
            </a:r>
            <a:r>
              <a:rPr lang="en-US" sz="2000" dirty="0"/>
              <a:t> </a:t>
            </a:r>
            <a:r>
              <a:rPr lang="en-US" sz="2000" dirty="0" smtClean="0"/>
              <a:t>= |A</a:t>
            </a:r>
            <a:r>
              <a:rPr lang="en-US" sz="2000" baseline="-25000" dirty="0" smtClean="0"/>
              <a:t>s</a:t>
            </a:r>
            <a:r>
              <a:rPr lang="en-US" sz="2000" dirty="0" smtClean="0"/>
              <a:t>||</a:t>
            </a:r>
            <a:r>
              <a:rPr lang="en-US" sz="2000" dirty="0" err="1" smtClean="0"/>
              <a:t>A</a:t>
            </a:r>
            <a:r>
              <a:rPr lang="en-US" sz="2000" baseline="-25000" dirty="0" err="1" smtClean="0"/>
              <a:t>r</a:t>
            </a:r>
            <a:r>
              <a:rPr lang="en-US" sz="2000" dirty="0" smtClean="0"/>
              <a:t>|</a:t>
            </a:r>
            <a:endParaRPr lang="en-US" sz="2000" dirty="0"/>
          </a:p>
        </p:txBody>
      </p:sp>
      <p:sp>
        <p:nvSpPr>
          <p:cNvPr id="20" name="TextBox 19"/>
          <p:cNvSpPr txBox="1"/>
          <p:nvPr/>
        </p:nvSpPr>
        <p:spPr>
          <a:xfrm>
            <a:off x="6489984" y="5879052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IFT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D05CA-DF3A-1E4D-A008-3924B50356F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4986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Least-Squares Reference Images</a:t>
            </a:r>
            <a:endParaRPr lang="en-US" dirty="0"/>
          </a:p>
        </p:txBody>
      </p:sp>
      <p:sp>
        <p:nvSpPr>
          <p:cNvPr id="3" name="Content Placeholder 8"/>
          <p:cNvSpPr txBox="1">
            <a:spLocks/>
          </p:cNvSpPr>
          <p:nvPr/>
        </p:nvSpPr>
        <p:spPr>
          <a:xfrm>
            <a:off x="457200" y="5557396"/>
            <a:ext cx="8229600" cy="1048654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Build IM in I</a:t>
            </a:r>
            <a:r>
              <a:rPr lang="en-US" baseline="-25000" dirty="0" smtClean="0"/>
              <a:t>-</a:t>
            </a:r>
            <a:r>
              <a:rPr lang="en-US" dirty="0" smtClean="0"/>
              <a:t> (PSF fringes)</a:t>
            </a:r>
          </a:p>
          <a:p>
            <a:r>
              <a:rPr lang="en-US" dirty="0" smtClean="0"/>
              <a:t>Various “tricks” to improve sensitivity, linearity, contrast, dynamic range, etc.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38152" y="915270"/>
            <a:ext cx="21454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sine: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6207700" y="981291"/>
            <a:ext cx="21454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cosine:</a:t>
            </a:r>
            <a:endParaRPr lang="en-US" sz="2400" dirty="0"/>
          </a:p>
        </p:txBody>
      </p:sp>
      <p:pic>
        <p:nvPicPr>
          <p:cNvPr id="6" name="cos_cube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b="9108"/>
          <a:stretch/>
        </p:blipFill>
        <p:spPr>
          <a:xfrm>
            <a:off x="4862763" y="1537912"/>
            <a:ext cx="4062281" cy="3769792"/>
          </a:xfrm>
          <a:prstGeom prst="rect">
            <a:avLst/>
          </a:prstGeom>
        </p:spPr>
      </p:pic>
      <p:pic>
        <p:nvPicPr>
          <p:cNvPr id="7" name="sin_cube.mpeg">
            <a:hlinkClick r:id="" action="ppaction://media"/>
          </p:cNvPr>
          <p:cNvPicPr>
            <a:picLocks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l="21125" t="4038" r="21654" b="15505"/>
          <a:stretch/>
        </p:blipFill>
        <p:spPr>
          <a:xfrm>
            <a:off x="457200" y="1537911"/>
            <a:ext cx="3975987" cy="3769792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D05CA-DF3A-1E4D-A008-3924B50356F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3959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8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97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Classical Static </a:t>
            </a:r>
            <a:r>
              <a:rPr lang="en-US" dirty="0"/>
              <a:t>C</a:t>
            </a:r>
            <a:r>
              <a:rPr lang="en-US" dirty="0" smtClean="0"/>
              <a:t>orrection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817382"/>
            <a:ext cx="3755823" cy="320414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86442" y="1183583"/>
            <a:ext cx="1331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 WFE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03261" y="5412012"/>
            <a:ext cx="76195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5σ contrast:		5e-10							9e-6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694050" y="1168430"/>
            <a:ext cx="34353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100 nm </a:t>
            </a:r>
            <a:r>
              <a:rPr lang="en-US" dirty="0" err="1" smtClean="0"/>
              <a:t>rms</a:t>
            </a:r>
            <a:r>
              <a:rPr lang="en-US" dirty="0" smtClean="0"/>
              <a:t>, 5% amplitude error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4672" y="1817382"/>
            <a:ext cx="3802477" cy="3234770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D05CA-DF3A-1E4D-A008-3924B50356F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3226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8558"/>
            <a:ext cx="8229600" cy="1143000"/>
          </a:xfrm>
        </p:spPr>
        <p:txBody>
          <a:bodyPr/>
          <a:lstStyle/>
          <a:p>
            <a:r>
              <a:rPr lang="en-US" dirty="0" smtClean="0"/>
              <a:t>FAST dynamic correction</a:t>
            </a:r>
            <a:endParaRPr lang="en-US" dirty="0"/>
          </a:p>
        </p:txBody>
      </p:sp>
      <p:pic>
        <p:nvPicPr>
          <p:cNvPr id="4" name="Picture 3" descr="final_ima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2" y="3645097"/>
            <a:ext cx="8394017" cy="27297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982644"/>
            <a:ext cx="8394017" cy="24252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D05CA-DF3A-1E4D-A008-3924B50356F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2541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FAST 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New FPM design </a:t>
            </a:r>
            <a:r>
              <a:rPr lang="en-US" dirty="0" smtClean="0">
                <a:sym typeface="Wingdings"/>
              </a:rPr>
              <a:t> </a:t>
            </a:r>
            <a:r>
              <a:rPr lang="en-US" dirty="0" smtClean="0"/>
              <a:t>SCC fringe detection on millisecond timescales, which allows</a:t>
            </a:r>
          </a:p>
          <a:p>
            <a:pPr marL="914400" lvl="1" indent="-514350">
              <a:buFont typeface="+mj-lt"/>
              <a:buAutoNum type="alphaUcPeriod"/>
            </a:pPr>
            <a:r>
              <a:rPr lang="en-US" dirty="0" smtClean="0"/>
              <a:t>CDI PSF subtraction</a:t>
            </a:r>
          </a:p>
          <a:p>
            <a:pPr marL="914400" lvl="1" indent="-514350">
              <a:buFont typeface="+mj-lt"/>
              <a:buAutoNum type="alphaUcPeriod"/>
            </a:pPr>
            <a:r>
              <a:rPr lang="en-US" dirty="0" smtClean="0"/>
              <a:t>DM control</a:t>
            </a:r>
          </a:p>
          <a:p>
            <a:pPr marL="400050" lvl="1" indent="0">
              <a:buNone/>
            </a:pPr>
            <a:r>
              <a:rPr lang="en-US" dirty="0"/>
              <a:t>o</a:t>
            </a:r>
            <a:r>
              <a:rPr lang="en-US" dirty="0" smtClean="0"/>
              <a:t>f residual atmospheric </a:t>
            </a:r>
            <a:r>
              <a:rPr lang="en-US" i="1" dirty="0" smtClean="0"/>
              <a:t>and</a:t>
            </a:r>
            <a:r>
              <a:rPr lang="en-US" dirty="0" smtClean="0"/>
              <a:t> quasi-static aberration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In principle, 1 A and B will allow reaching contrast at the photon noise limit vs. time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Still lots of work to validate 1 and 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D05CA-DF3A-1E4D-A008-3924B50356F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4342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Future/ongoing </a:t>
            </a:r>
            <a:r>
              <a:rPr lang="en-US" dirty="0" smtClean="0"/>
              <a:t>FAST </a:t>
            </a:r>
            <a:r>
              <a:rPr lang="en-US" dirty="0" smtClean="0"/>
              <a:t>work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2055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51 </a:t>
            </a:r>
            <a:r>
              <a:rPr lang="en-US" dirty="0" err="1" smtClean="0"/>
              <a:t>Eri</a:t>
            </a:r>
            <a:r>
              <a:rPr lang="en-US" dirty="0" smtClean="0"/>
              <a:t>, raw</a:t>
            </a:r>
            <a:endParaRPr lang="en-US" dirty="0"/>
          </a:p>
        </p:txBody>
      </p:sp>
      <p:sp>
        <p:nvSpPr>
          <p:cNvPr id="11" name="Content Placeholder 7"/>
          <p:cNvSpPr>
            <a:spLocks noGrp="1"/>
          </p:cNvSpPr>
          <p:nvPr>
            <p:ph idx="1"/>
          </p:nvPr>
        </p:nvSpPr>
        <p:spPr>
          <a:xfrm>
            <a:off x="160179" y="1588549"/>
            <a:ext cx="3719976" cy="4830157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400" b="1" dirty="0"/>
              <a:t>PSF stability</a:t>
            </a:r>
            <a:r>
              <a:rPr lang="en-US" sz="2400" dirty="0"/>
              <a:t>: time-dependent speckle </a:t>
            </a:r>
            <a:r>
              <a:rPr lang="en-US" sz="2400" dirty="0" smtClean="0"/>
              <a:t>evolution</a:t>
            </a:r>
          </a:p>
          <a:p>
            <a:pPr marL="914400" lvl="1" indent="-514350"/>
            <a:r>
              <a:rPr lang="en-US" sz="2400" dirty="0"/>
              <a:t>Quasi-static aberration (whole image)</a:t>
            </a:r>
          </a:p>
          <a:p>
            <a:pPr marL="914400" lvl="1" indent="-514350"/>
            <a:r>
              <a:rPr lang="en-US" sz="2400" dirty="0"/>
              <a:t>Residual-AO </a:t>
            </a:r>
            <a:r>
              <a:rPr lang="en-US" sz="2400" dirty="0" smtClean="0"/>
              <a:t>aberration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b="1" dirty="0">
                <a:solidFill>
                  <a:schemeClr val="bg1"/>
                </a:solidFill>
              </a:rPr>
              <a:t>Chromaticity</a:t>
            </a:r>
            <a:r>
              <a:rPr lang="en-US" sz="2400" dirty="0">
                <a:solidFill>
                  <a:schemeClr val="bg1"/>
                </a:solidFill>
              </a:rPr>
              <a:t>: wavelength dependent speckle evolution</a:t>
            </a:r>
          </a:p>
          <a:p>
            <a:pPr marL="514350" indent="-514350">
              <a:buFont typeface="+mj-lt"/>
              <a:buAutoNum type="arabicPeriod"/>
            </a:pPr>
            <a:endParaRPr lang="en-US" sz="2400" b="1" dirty="0"/>
          </a:p>
        </p:txBody>
      </p:sp>
      <p:pic>
        <p:nvPicPr>
          <p:cNvPr id="2" name="cEri_1p65mum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81164" y="1595032"/>
            <a:ext cx="4695591" cy="4695591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>
            <a:off x="2865309" y="4486273"/>
            <a:ext cx="3578313" cy="92523"/>
          </a:xfrm>
          <a:prstGeom prst="straightConnector1">
            <a:avLst/>
          </a:prstGeom>
          <a:ln>
            <a:solidFill>
              <a:srgbClr val="FF0000"/>
            </a:solidFill>
            <a:headEnd type="none"/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V="1">
            <a:off x="2865309" y="3623424"/>
            <a:ext cx="2949098" cy="862850"/>
          </a:xfrm>
          <a:prstGeom prst="straightConnector1">
            <a:avLst/>
          </a:prstGeom>
          <a:ln>
            <a:solidFill>
              <a:srgbClr val="FF0000"/>
            </a:solidFill>
            <a:headEnd type="none"/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D05CA-DF3A-1E4D-A008-3924B50356F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2202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7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05981"/>
            <a:ext cx="8229600" cy="85725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SCC FPM </a:t>
            </a:r>
            <a:r>
              <a:rPr lang="en-US" dirty="0" smtClean="0"/>
              <a:t>fabrication and testing</a:t>
            </a:r>
            <a:endParaRPr lang="en-US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57199" y="1200156"/>
            <a:ext cx="4434096" cy="549268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version 1: NEW EARTH (PI: me)</a:t>
            </a:r>
          </a:p>
          <a:p>
            <a:pPr lvl="1"/>
            <a:r>
              <a:rPr lang="en-US" sz="2400" dirty="0" smtClean="0"/>
              <a:t>KAUST: fabrication, U. Laval: coating</a:t>
            </a:r>
          </a:p>
          <a:p>
            <a:pPr lvl="1"/>
            <a:r>
              <a:rPr lang="en-US" sz="2400" dirty="0" smtClean="0"/>
              <a:t>Testing </a:t>
            </a:r>
            <a:r>
              <a:rPr lang="en-US" sz="2400" dirty="0" smtClean="0"/>
              <a:t>~April and </a:t>
            </a:r>
            <a:r>
              <a:rPr lang="en-US" sz="2400" dirty="0" smtClean="0"/>
              <a:t>beyond</a:t>
            </a:r>
          </a:p>
          <a:p>
            <a:r>
              <a:rPr lang="en-US" sz="2400" dirty="0" smtClean="0"/>
              <a:t>version 2: THD2 (PI: R. </a:t>
            </a:r>
            <a:r>
              <a:rPr lang="en-US" sz="2400" dirty="0" err="1" smtClean="0"/>
              <a:t>Galicher</a:t>
            </a:r>
            <a:r>
              <a:rPr lang="en-US" sz="2400" dirty="0" smtClean="0"/>
              <a:t>)</a:t>
            </a:r>
          </a:p>
          <a:p>
            <a:pPr lvl="1"/>
            <a:r>
              <a:rPr lang="en-US" sz="2400" dirty="0" smtClean="0"/>
              <a:t>2 lambda OPD (PV)</a:t>
            </a:r>
          </a:p>
          <a:p>
            <a:pPr lvl="1"/>
            <a:r>
              <a:rPr lang="en-US" sz="2400" dirty="0" smtClean="0"/>
              <a:t>testing </a:t>
            </a:r>
            <a:r>
              <a:rPr lang="en-US" sz="2400" dirty="0" smtClean="0"/>
              <a:t>right now</a:t>
            </a:r>
            <a:endParaRPr lang="en-US" sz="2400" dirty="0" smtClean="0"/>
          </a:p>
          <a:p>
            <a:r>
              <a:rPr lang="en-US" sz="2400" dirty="0" smtClean="0"/>
              <a:t>version 3+: the future</a:t>
            </a:r>
          </a:p>
          <a:p>
            <a:pPr lvl="1"/>
            <a:r>
              <a:rPr lang="en-US" sz="2400" dirty="0" smtClean="0"/>
              <a:t>Working with NRC photonics group (PIs: P. </a:t>
            </a:r>
            <a:r>
              <a:rPr lang="en-US" sz="2400" dirty="0" err="1" smtClean="0"/>
              <a:t>Cheben</a:t>
            </a:r>
            <a:r>
              <a:rPr lang="en-US" sz="2400" dirty="0" smtClean="0"/>
              <a:t>, S. </a:t>
            </a:r>
            <a:r>
              <a:rPr lang="en-US" sz="2400" dirty="0" err="1" smtClean="0"/>
              <a:t>Janz</a:t>
            </a:r>
            <a:r>
              <a:rPr lang="en-US" sz="2400" dirty="0" smtClean="0"/>
              <a:t>) and others</a:t>
            </a:r>
            <a:endParaRPr lang="en-US" sz="2400" dirty="0" smtClean="0"/>
          </a:p>
        </p:txBody>
      </p:sp>
      <p:grpSp>
        <p:nvGrpSpPr>
          <p:cNvPr id="4" name="Group 3"/>
          <p:cNvGrpSpPr/>
          <p:nvPr/>
        </p:nvGrpSpPr>
        <p:grpSpPr>
          <a:xfrm>
            <a:off x="5164086" y="927343"/>
            <a:ext cx="3317901" cy="1370127"/>
            <a:chOff x="5164064" y="1191936"/>
            <a:chExt cx="3317901" cy="1370127"/>
          </a:xfrm>
        </p:grpSpPr>
        <p:pic>
          <p:nvPicPr>
            <p:cNvPr id="5" name="Picture 4"/>
            <p:cNvPicPr>
              <a:picLocks/>
            </p:cNvPicPr>
            <p:nvPr/>
          </p:nvPicPr>
          <p:blipFill rotWithShape="1">
            <a:blip r:embed="rId2"/>
            <a:srcRect l="22846" t="17990" r="27957" b="37252"/>
            <a:stretch/>
          </p:blipFill>
          <p:spPr>
            <a:xfrm>
              <a:off x="5164064" y="1511551"/>
              <a:ext cx="1583998" cy="1050512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55961" y="1513632"/>
              <a:ext cx="1224000" cy="1039909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5495603" y="1191936"/>
              <a:ext cx="8665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KAUST:</a:t>
              </a:r>
              <a:endParaRPr lang="en-US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501558" y="1202539"/>
              <a:ext cx="9804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U. Laval:</a:t>
              </a:r>
              <a:endParaRPr lang="en-US" dirty="0"/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6343" y="4578795"/>
            <a:ext cx="2181161" cy="211404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72273" y="2474505"/>
            <a:ext cx="2065258" cy="1942163"/>
          </a:xfrm>
          <a:prstGeom prst="rect">
            <a:avLst/>
          </a:prstGeom>
        </p:spPr>
      </p:pic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D05CA-DF3A-1E4D-A008-3924B50356F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6909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LESIA testing, </a:t>
            </a:r>
            <a:r>
              <a:rPr lang="en-US" dirty="0" err="1" smtClean="0"/>
              <a:t>corono</a:t>
            </a:r>
            <a:r>
              <a:rPr lang="en-US" dirty="0" smtClean="0"/>
              <a:t> lab*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0599" y="1859796"/>
            <a:ext cx="2075154" cy="3550725"/>
          </a:xfrm>
        </p:spPr>
        <p:txBody>
          <a:bodyPr>
            <a:normAutofit fontScale="85000" lnSpcReduction="20000"/>
          </a:bodyPr>
          <a:lstStyle/>
          <a:p>
            <a:pPr>
              <a:buFont typeface="Lucida Grande"/>
              <a:buChar char="*"/>
            </a:pPr>
            <a:r>
              <a:rPr lang="en-US" dirty="0" smtClean="0"/>
              <a:t>Design optimized for THD2 lab, not </a:t>
            </a:r>
            <a:r>
              <a:rPr lang="en-US" dirty="0" err="1" smtClean="0"/>
              <a:t>corono</a:t>
            </a:r>
            <a:r>
              <a:rPr lang="en-US" dirty="0" smtClean="0"/>
              <a:t> lab</a:t>
            </a:r>
            <a:endParaRPr lang="en-US" dirty="0"/>
          </a:p>
          <a:p>
            <a:r>
              <a:rPr lang="en-US" dirty="0" smtClean="0"/>
              <a:t>THD2 FPM alignment and tests starting Monday!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1337" y="3889697"/>
            <a:ext cx="3526052" cy="2625046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2770486" y="1417638"/>
            <a:ext cx="6100859" cy="2381337"/>
            <a:chOff x="2770486" y="1417638"/>
            <a:chExt cx="6100859" cy="238133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70486" y="1417638"/>
              <a:ext cx="6100859" cy="2381337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4"/>
            <a:srcRect b="-5959"/>
            <a:stretch/>
          </p:blipFill>
          <p:spPr>
            <a:xfrm>
              <a:off x="6097092" y="1706653"/>
              <a:ext cx="2660853" cy="1695411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5"/>
            <a:srcRect t="9305" b="5313"/>
            <a:stretch/>
          </p:blipFill>
          <p:spPr>
            <a:xfrm>
              <a:off x="2874225" y="1956568"/>
              <a:ext cx="2690549" cy="1350146"/>
            </a:xfrm>
            <a:prstGeom prst="rect">
              <a:avLst/>
            </a:prstGeom>
          </p:spPr>
        </p:pic>
      </p:grp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D05CA-DF3A-1E4D-A008-3924B50356F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0733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457200" y="771135"/>
            <a:ext cx="4040188" cy="623712"/>
          </a:xfrm>
        </p:spPr>
        <p:txBody>
          <a:bodyPr/>
          <a:lstStyle/>
          <a:p>
            <a:r>
              <a:rPr lang="en-US" dirty="0" smtClean="0"/>
              <a:t>FAST LOWFS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57200" y="1394847"/>
            <a:ext cx="4040188" cy="4731316"/>
          </a:xfrm>
        </p:spPr>
        <p:txBody>
          <a:bodyPr/>
          <a:lstStyle/>
          <a:p>
            <a:r>
              <a:rPr lang="en-US" dirty="0" smtClean="0"/>
              <a:t>Design reflecting rejected light from </a:t>
            </a:r>
            <a:r>
              <a:rPr lang="en-US" dirty="0" err="1" smtClean="0"/>
              <a:t>Lyot</a:t>
            </a:r>
            <a:endParaRPr lang="en-US" dirty="0" smtClean="0"/>
          </a:p>
          <a:p>
            <a:r>
              <a:rPr lang="en-US" dirty="0" smtClean="0"/>
              <a:t>Designing to optimize linearity vs. sensitivity, etc.</a:t>
            </a:r>
          </a:p>
          <a:p>
            <a:r>
              <a:rPr lang="en-US" dirty="0" smtClean="0"/>
              <a:t>Using telemetry to do CDI post-processing</a:t>
            </a:r>
          </a:p>
          <a:p>
            <a:r>
              <a:rPr lang="en-US" dirty="0" smtClean="0"/>
              <a:t>Talk to me if interested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4645025" y="771135"/>
            <a:ext cx="4041775" cy="623712"/>
          </a:xfrm>
        </p:spPr>
        <p:txBody>
          <a:bodyPr/>
          <a:lstStyle/>
          <a:p>
            <a:r>
              <a:rPr lang="en-US" dirty="0" smtClean="0"/>
              <a:t>Possible GPI Upgrade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4645025" y="1394847"/>
            <a:ext cx="4041775" cy="4731316"/>
          </a:xfrm>
        </p:spPr>
        <p:txBody>
          <a:bodyPr/>
          <a:lstStyle/>
          <a:p>
            <a:r>
              <a:rPr lang="en-US" dirty="0" smtClean="0"/>
              <a:t>Possible funding through the Canadian Foundation for Innovation (CFI)</a:t>
            </a:r>
          </a:p>
          <a:p>
            <a:r>
              <a:rPr lang="en-US" dirty="0" smtClean="0"/>
              <a:t>~2-3 year timescale, if funded</a:t>
            </a:r>
          </a:p>
          <a:p>
            <a:r>
              <a:rPr lang="en-US" dirty="0" smtClean="0"/>
              <a:t>Talk to Christian </a:t>
            </a:r>
            <a:r>
              <a:rPr lang="en-US" dirty="0" err="1" smtClean="0"/>
              <a:t>Marois</a:t>
            </a:r>
            <a:r>
              <a:rPr lang="en-US" dirty="0" smtClean="0"/>
              <a:t> if interested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D05CA-DF3A-1E4D-A008-3924B50356F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248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Possible FAST interests with LAM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FAST AO control theory </a:t>
            </a:r>
          </a:p>
          <a:p>
            <a:pPr marL="400050" lvl="1" indent="0">
              <a:buNone/>
            </a:pPr>
            <a:r>
              <a:rPr lang="en-US" dirty="0" smtClean="0"/>
              <a:t>w/ J.-P. </a:t>
            </a:r>
            <a:r>
              <a:rPr lang="en-US" dirty="0" err="1" smtClean="0"/>
              <a:t>V</a:t>
            </a:r>
            <a:r>
              <a:rPr lang="en-US" dirty="0" err="1"/>
              <a:t>é</a:t>
            </a:r>
            <a:r>
              <a:rPr lang="en-US" dirty="0" err="1" smtClean="0"/>
              <a:t>ran</a:t>
            </a:r>
            <a:r>
              <a:rPr lang="en-US" dirty="0" smtClean="0"/>
              <a:t>, C. </a:t>
            </a:r>
            <a:r>
              <a:rPr lang="en-US" dirty="0" err="1" smtClean="0"/>
              <a:t>Correia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SCC FPM design optimization/</a:t>
            </a:r>
            <a:r>
              <a:rPr lang="en-US" dirty="0" smtClean="0"/>
              <a:t>fabrication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dirty="0" smtClean="0"/>
              <a:t>AO WFS, </a:t>
            </a:r>
            <a:r>
              <a:rPr lang="en-US" dirty="0"/>
              <a:t>linearity, dynamic </a:t>
            </a:r>
            <a:r>
              <a:rPr lang="en-US" dirty="0" smtClean="0"/>
              <a:t>range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dirty="0"/>
              <a:t>Lessons learned from ZWFS</a:t>
            </a:r>
            <a:r>
              <a:rPr lang="en-US" dirty="0" smtClean="0"/>
              <a:t>?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RTC architecture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LOWFS</a:t>
            </a:r>
          </a:p>
          <a:p>
            <a:pPr marL="400050" lvl="1" indent="0">
              <a:buNone/>
            </a:pPr>
            <a:r>
              <a:rPr lang="en-US" dirty="0" smtClean="0"/>
              <a:t>w/ R. </a:t>
            </a:r>
            <a:r>
              <a:rPr lang="en-US" dirty="0" err="1" smtClean="0"/>
              <a:t>Galicher</a:t>
            </a:r>
            <a:r>
              <a:rPr lang="en-US" dirty="0" smtClean="0"/>
              <a:t>, P. </a:t>
            </a:r>
            <a:r>
              <a:rPr lang="en-US" dirty="0" err="1" smtClean="0"/>
              <a:t>Baudoz</a:t>
            </a:r>
            <a:r>
              <a:rPr lang="en-US" dirty="0" smtClean="0"/>
              <a:t>, G. Singh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Chromaticity</a:t>
            </a:r>
          </a:p>
          <a:p>
            <a:pPr marL="400050" lvl="1" indent="0">
              <a:buNone/>
            </a:pPr>
            <a:r>
              <a:rPr lang="en-US" dirty="0" smtClean="0"/>
              <a:t>lessons learned from SPHERE?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D05CA-DF3A-1E4D-A008-3924B50356F2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6357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51 </a:t>
            </a:r>
            <a:r>
              <a:rPr lang="en-US" dirty="0" err="1" smtClean="0"/>
              <a:t>Eri</a:t>
            </a:r>
            <a:r>
              <a:rPr lang="en-US" dirty="0" smtClean="0"/>
              <a:t>, raw</a:t>
            </a:r>
            <a:endParaRPr lang="en-US" dirty="0"/>
          </a:p>
        </p:txBody>
      </p:sp>
      <p:sp>
        <p:nvSpPr>
          <p:cNvPr id="11" name="Content Placeholder 7"/>
          <p:cNvSpPr>
            <a:spLocks noGrp="1"/>
          </p:cNvSpPr>
          <p:nvPr>
            <p:ph idx="1"/>
          </p:nvPr>
        </p:nvSpPr>
        <p:spPr>
          <a:xfrm>
            <a:off x="160179" y="1600200"/>
            <a:ext cx="3719976" cy="4830157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400" b="1" dirty="0"/>
              <a:t>PSF stability</a:t>
            </a:r>
            <a:r>
              <a:rPr lang="en-US" sz="2400" dirty="0"/>
              <a:t>: time-dependent speckle </a:t>
            </a:r>
            <a:r>
              <a:rPr lang="en-US" sz="2400" dirty="0" smtClean="0"/>
              <a:t>evolution</a:t>
            </a:r>
          </a:p>
          <a:p>
            <a:pPr marL="914400" lvl="1" indent="-514350"/>
            <a:r>
              <a:rPr lang="en-US" sz="2400" dirty="0"/>
              <a:t>Quasi-static aberration (whole image)</a:t>
            </a:r>
          </a:p>
          <a:p>
            <a:pPr marL="914400" lvl="1" indent="-514350"/>
            <a:r>
              <a:rPr lang="en-US" sz="2400" dirty="0"/>
              <a:t>Residual-AO </a:t>
            </a:r>
            <a:r>
              <a:rPr lang="en-US" sz="2400" dirty="0" smtClean="0"/>
              <a:t>aberration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b="1" dirty="0"/>
              <a:t>Chromaticity</a:t>
            </a:r>
            <a:r>
              <a:rPr lang="en-US" sz="2400" dirty="0"/>
              <a:t>: wavelength dependent speckle evolution</a:t>
            </a:r>
          </a:p>
          <a:p>
            <a:pPr marL="514350" indent="-514350">
              <a:buFont typeface="+mj-lt"/>
              <a:buAutoNum type="arabicPeriod"/>
            </a:pPr>
            <a:endParaRPr lang="en-US" sz="2400" b="1" dirty="0"/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D05CA-DF3A-1E4D-A008-3924B50356F2}" type="slidenum">
              <a:rPr lang="en-US" smtClean="0"/>
              <a:t>4</a:t>
            </a:fld>
            <a:endParaRPr lang="en-US"/>
          </a:p>
        </p:txBody>
      </p:sp>
      <p:pic>
        <p:nvPicPr>
          <p:cNvPr id="6" name="cEri_full_mum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10657" y="1600200"/>
            <a:ext cx="4676144" cy="467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5459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Speckle Subtraction via Coherent Differential Imaging</a:t>
            </a:r>
            <a:endParaRPr lang="en-US" dirty="0" smtClean="0"/>
          </a:p>
          <a:p>
            <a:pPr marL="914400" lvl="1" indent="-514350"/>
            <a:r>
              <a:rPr lang="en-US" dirty="0" smtClean="0"/>
              <a:t>Overview</a:t>
            </a:r>
            <a:endParaRPr lang="en-US" dirty="0" smtClean="0"/>
          </a:p>
          <a:p>
            <a:pPr marL="914400" lvl="1" indent="-514350"/>
            <a:r>
              <a:rPr lang="en-US" dirty="0" smtClean="0"/>
              <a:t>Self-coherent camera (SCC)</a:t>
            </a:r>
          </a:p>
          <a:p>
            <a:pPr marL="914400" lvl="1" indent="-514350"/>
            <a:r>
              <a:rPr lang="en-US" dirty="0" smtClean="0"/>
              <a:t>Fast Atmospheric SCC Technique (FAST)</a:t>
            </a:r>
          </a:p>
          <a:p>
            <a:pPr marL="1314450" lvl="2" indent="-514350"/>
            <a:r>
              <a:rPr lang="en-US" dirty="0" smtClean="0"/>
              <a:t>Post processing</a:t>
            </a:r>
          </a:p>
          <a:p>
            <a:pPr marL="1314450" lvl="2" indent="-514350"/>
            <a:r>
              <a:rPr lang="en-US" dirty="0" smtClean="0"/>
              <a:t>DM control (focal plane </a:t>
            </a:r>
            <a:r>
              <a:rPr lang="en-US" dirty="0" err="1" smtClean="0"/>
              <a:t>wavefront</a:t>
            </a:r>
            <a:r>
              <a:rPr lang="en-US" dirty="0" smtClean="0"/>
              <a:t> sensing)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Ongoing FAST work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Possible FAST collaborations with LAM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D05CA-DF3A-1E4D-A008-3924B50356F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3752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Possible FAST interests with LAM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FAST AO control theory </a:t>
            </a:r>
          </a:p>
          <a:p>
            <a:pPr marL="400050" lvl="1" indent="0">
              <a:buNone/>
            </a:pPr>
            <a:r>
              <a:rPr lang="en-US" dirty="0" smtClean="0"/>
              <a:t>w/ J.-P. </a:t>
            </a:r>
            <a:r>
              <a:rPr lang="en-US" dirty="0" err="1" smtClean="0"/>
              <a:t>V</a:t>
            </a:r>
            <a:r>
              <a:rPr lang="en-US" dirty="0" err="1"/>
              <a:t>é</a:t>
            </a:r>
            <a:r>
              <a:rPr lang="en-US" dirty="0" err="1" smtClean="0"/>
              <a:t>ran</a:t>
            </a:r>
            <a:r>
              <a:rPr lang="en-US" dirty="0" smtClean="0"/>
              <a:t>, C. </a:t>
            </a:r>
            <a:r>
              <a:rPr lang="en-US" dirty="0" err="1" smtClean="0"/>
              <a:t>Correia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SCC FPM design optimization/</a:t>
            </a:r>
            <a:r>
              <a:rPr lang="en-US" dirty="0" smtClean="0"/>
              <a:t>fabrication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dirty="0" smtClean="0"/>
              <a:t>AO WFS, </a:t>
            </a:r>
            <a:r>
              <a:rPr lang="en-US" dirty="0"/>
              <a:t>linearity, dynamic </a:t>
            </a:r>
            <a:r>
              <a:rPr lang="en-US" dirty="0" smtClean="0"/>
              <a:t>range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dirty="0"/>
              <a:t>Lessons learned from ZWFS</a:t>
            </a:r>
            <a:r>
              <a:rPr lang="en-US" dirty="0" smtClean="0"/>
              <a:t>?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RTC architecture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LOWFS</a:t>
            </a:r>
          </a:p>
          <a:p>
            <a:pPr marL="400050" lvl="1" indent="0">
              <a:buNone/>
            </a:pPr>
            <a:r>
              <a:rPr lang="en-US" dirty="0" smtClean="0"/>
              <a:t>w/ R. </a:t>
            </a:r>
            <a:r>
              <a:rPr lang="en-US" dirty="0" err="1" smtClean="0"/>
              <a:t>Galicher</a:t>
            </a:r>
            <a:r>
              <a:rPr lang="en-US" dirty="0" smtClean="0"/>
              <a:t>, P. </a:t>
            </a:r>
            <a:r>
              <a:rPr lang="en-US" dirty="0" err="1" smtClean="0"/>
              <a:t>Baudoz</a:t>
            </a:r>
            <a:r>
              <a:rPr lang="en-US" dirty="0" smtClean="0"/>
              <a:t>, G. Singh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Chromaticity</a:t>
            </a:r>
          </a:p>
          <a:p>
            <a:pPr marL="400050" lvl="1" indent="0">
              <a:buNone/>
            </a:pPr>
            <a:r>
              <a:rPr lang="en-US" dirty="0" smtClean="0"/>
              <a:t>lessons learned from SPHERE?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D05CA-DF3A-1E4D-A008-3924B50356F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6493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alf_dh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2" t="1801" r="2856" b="2642"/>
          <a:stretch/>
        </p:blipFill>
        <p:spPr>
          <a:xfrm>
            <a:off x="5171208" y="2713887"/>
            <a:ext cx="3317810" cy="33388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93864"/>
            <a:ext cx="8229600" cy="1143000"/>
          </a:xfrm>
        </p:spPr>
        <p:txBody>
          <a:bodyPr/>
          <a:lstStyle/>
          <a:p>
            <a:r>
              <a:rPr lang="en-US" dirty="0"/>
              <a:t>Coherent Differential Imaging (CDI)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9612" y="690427"/>
            <a:ext cx="8840381" cy="51398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err="1"/>
              <a:t>exoplanet</a:t>
            </a:r>
            <a:r>
              <a:rPr lang="en-US" sz="2800" dirty="0"/>
              <a:t> light is transmitted (not coherent w/starlight)</a:t>
            </a:r>
          </a:p>
          <a:p>
            <a:pPr lvl="1"/>
            <a:r>
              <a:rPr lang="en-US" sz="2400" dirty="0" smtClean="0"/>
              <a:t>Post-processing: PSF reconstruction and subtraction</a:t>
            </a:r>
          </a:p>
          <a:p>
            <a:pPr lvl="1"/>
            <a:r>
              <a:rPr lang="en-US" sz="2400" dirty="0" err="1" smtClean="0"/>
              <a:t>Wavefront</a:t>
            </a:r>
            <a:r>
              <a:rPr lang="en-US" sz="2400" dirty="0" smtClean="0"/>
              <a:t> sensing and control: use </a:t>
            </a:r>
            <a:r>
              <a:rPr lang="en-US" sz="2400" dirty="0"/>
              <a:t>one DM to </a:t>
            </a:r>
            <a:r>
              <a:rPr lang="en-US" sz="2400" dirty="0" smtClean="0"/>
              <a:t>subtract starlight </a:t>
            </a:r>
            <a:r>
              <a:rPr lang="en-US" sz="2400" dirty="0"/>
              <a:t>in (at most) half the AO control </a:t>
            </a:r>
            <a:r>
              <a:rPr lang="en-US" sz="2400" dirty="0" smtClean="0"/>
              <a:t>radius (below)</a:t>
            </a:r>
            <a:endParaRPr lang="en-US" sz="2400" dirty="0"/>
          </a:p>
        </p:txBody>
      </p:sp>
      <p:pic>
        <p:nvPicPr>
          <p:cNvPr id="8" name="Picture 7" descr="im_tar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74" b="2900"/>
          <a:stretch/>
        </p:blipFill>
        <p:spPr>
          <a:xfrm>
            <a:off x="457234" y="2713887"/>
            <a:ext cx="3466969" cy="333889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9606" y="6086979"/>
            <a:ext cx="88403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e.g</a:t>
            </a:r>
            <a:r>
              <a:rPr lang="fr-FR" dirty="0"/>
              <a:t>., Guyon 2004; Bordé &amp; </a:t>
            </a:r>
            <a:r>
              <a:rPr lang="fr-FR" dirty="0" err="1"/>
              <a:t>Traub</a:t>
            </a:r>
            <a:r>
              <a:rPr lang="fr-FR" dirty="0"/>
              <a:t> 2006; </a:t>
            </a:r>
            <a:r>
              <a:rPr lang="fr-FR" dirty="0" err="1"/>
              <a:t>Baudoz</a:t>
            </a:r>
            <a:r>
              <a:rPr lang="fr-FR" dirty="0"/>
              <a:t> et al. 2006; </a:t>
            </a:r>
            <a:r>
              <a:rPr lang="fr-FR" dirty="0" err="1"/>
              <a:t>Give’On</a:t>
            </a:r>
            <a:r>
              <a:rPr lang="fr-FR" dirty="0"/>
              <a:t> et al. 2007; </a:t>
            </a:r>
            <a:r>
              <a:rPr lang="fr-FR" dirty="0" err="1"/>
              <a:t>Serabyn</a:t>
            </a:r>
            <a:r>
              <a:rPr lang="fr-FR" dirty="0"/>
              <a:t> et al. 2011; Sauvage et al. </a:t>
            </a:r>
            <a:r>
              <a:rPr lang="fr-FR" dirty="0" smtClean="0"/>
              <a:t>2012; Jovanovic et al. 2018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676858" y="2344552"/>
            <a:ext cx="808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before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436086" y="2337367"/>
            <a:ext cx="638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after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D05CA-DF3A-1E4D-A008-3924B50356F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4579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Block Arc 70"/>
          <p:cNvSpPr/>
          <p:nvPr/>
        </p:nvSpPr>
        <p:spPr>
          <a:xfrm rot="20691219" flipH="1" flipV="1">
            <a:off x="7061208" y="4422347"/>
            <a:ext cx="1595096" cy="1703444"/>
          </a:xfrm>
          <a:prstGeom prst="blockArc">
            <a:avLst>
              <a:gd name="adj1" fmla="val 11571484"/>
              <a:gd name="adj2" fmla="val 19164525"/>
              <a:gd name="adj3" fmla="val 31810"/>
            </a:avLst>
          </a:prstGeom>
          <a:solidFill>
            <a:srgbClr val="D9D9D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72" name="Bent Arrow 5"/>
          <p:cNvSpPr/>
          <p:nvPr/>
        </p:nvSpPr>
        <p:spPr>
          <a:xfrm flipH="1">
            <a:off x="6162170" y="2315873"/>
            <a:ext cx="2502569" cy="2960763"/>
          </a:xfrm>
          <a:prstGeom prst="bentArrow">
            <a:avLst>
              <a:gd name="adj1" fmla="val 20542"/>
              <a:gd name="adj2" fmla="val 15890"/>
              <a:gd name="adj3" fmla="val 19058"/>
              <a:gd name="adj4" fmla="val 27978"/>
            </a:avLst>
          </a:prstGeom>
          <a:solidFill>
            <a:schemeClr val="tx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73" name="Line 17"/>
          <p:cNvSpPr>
            <a:spLocks noChangeShapeType="1"/>
          </p:cNvSpPr>
          <p:nvPr/>
        </p:nvSpPr>
        <p:spPr bwMode="auto">
          <a:xfrm flipV="1">
            <a:off x="6792980" y="4890991"/>
            <a:ext cx="456563" cy="167284"/>
          </a:xfrm>
          <a:prstGeom prst="line">
            <a:avLst/>
          </a:prstGeom>
          <a:noFill/>
          <a:ln w="28575">
            <a:solidFill>
              <a:srgbClr val="FF0000"/>
            </a:solidFill>
            <a:prstDash val="sysDash"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350">
              <a:solidFill>
                <a:scrgbClr r="0" g="0" b="0"/>
              </a:solidFill>
            </a:endParaRPr>
          </a:p>
        </p:txBody>
      </p:sp>
      <p:grpSp>
        <p:nvGrpSpPr>
          <p:cNvPr id="74" name="Group 4"/>
          <p:cNvGrpSpPr>
            <a:grpSpLocks/>
          </p:cNvGrpSpPr>
          <p:nvPr/>
        </p:nvGrpSpPr>
        <p:grpSpPr bwMode="auto">
          <a:xfrm>
            <a:off x="4499274" y="2201655"/>
            <a:ext cx="297656" cy="2524125"/>
            <a:chOff x="94" y="1824"/>
            <a:chExt cx="250" cy="1584"/>
          </a:xfrm>
        </p:grpSpPr>
        <p:sp>
          <p:nvSpPr>
            <p:cNvPr id="75" name="Line 5"/>
            <p:cNvSpPr>
              <a:spLocks noChangeShapeType="1"/>
            </p:cNvSpPr>
            <p:nvPr/>
          </p:nvSpPr>
          <p:spPr bwMode="auto">
            <a:xfrm>
              <a:off x="336" y="1824"/>
              <a:ext cx="0" cy="672"/>
            </a:xfrm>
            <a:prstGeom prst="line">
              <a:avLst/>
            </a:prstGeom>
            <a:noFill/>
            <a:ln w="381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76" name="Line 6"/>
            <p:cNvSpPr>
              <a:spLocks noChangeShapeType="1"/>
            </p:cNvSpPr>
            <p:nvPr/>
          </p:nvSpPr>
          <p:spPr bwMode="auto">
            <a:xfrm>
              <a:off x="336" y="2736"/>
              <a:ext cx="0" cy="672"/>
            </a:xfrm>
            <a:prstGeom prst="line">
              <a:avLst/>
            </a:prstGeom>
            <a:noFill/>
            <a:ln w="381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77" name="Line 7"/>
            <p:cNvSpPr>
              <a:spLocks noChangeShapeType="1"/>
            </p:cNvSpPr>
            <p:nvPr/>
          </p:nvSpPr>
          <p:spPr bwMode="auto">
            <a:xfrm flipH="1">
              <a:off x="144" y="1824"/>
              <a:ext cx="192" cy="0"/>
            </a:xfrm>
            <a:prstGeom prst="line">
              <a:avLst/>
            </a:prstGeom>
            <a:noFill/>
            <a:ln w="381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78" name="Line 8"/>
            <p:cNvSpPr>
              <a:spLocks noChangeShapeType="1"/>
            </p:cNvSpPr>
            <p:nvPr/>
          </p:nvSpPr>
          <p:spPr bwMode="auto">
            <a:xfrm flipH="1">
              <a:off x="144" y="3408"/>
              <a:ext cx="192" cy="0"/>
            </a:xfrm>
            <a:prstGeom prst="line">
              <a:avLst/>
            </a:prstGeom>
            <a:noFill/>
            <a:ln w="381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79" name="Freeform 9"/>
            <p:cNvSpPr>
              <a:spLocks/>
            </p:cNvSpPr>
            <p:nvPr/>
          </p:nvSpPr>
          <p:spPr bwMode="auto">
            <a:xfrm>
              <a:off x="144" y="1824"/>
              <a:ext cx="144" cy="672"/>
            </a:xfrm>
            <a:custGeom>
              <a:avLst/>
              <a:gdLst>
                <a:gd name="T0" fmla="*/ 0 w 144"/>
                <a:gd name="T1" fmla="*/ 0 h 672"/>
                <a:gd name="T2" fmla="*/ 48 w 144"/>
                <a:gd name="T3" fmla="*/ 96 h 672"/>
                <a:gd name="T4" fmla="*/ 96 w 144"/>
                <a:gd name="T5" fmla="*/ 288 h 672"/>
                <a:gd name="T6" fmla="*/ 144 w 144"/>
                <a:gd name="T7" fmla="*/ 672 h 67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4"/>
                <a:gd name="T13" fmla="*/ 0 h 672"/>
                <a:gd name="T14" fmla="*/ 144 w 144"/>
                <a:gd name="T15" fmla="*/ 672 h 67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4" h="672">
                  <a:moveTo>
                    <a:pt x="0" y="0"/>
                  </a:moveTo>
                  <a:cubicBezTo>
                    <a:pt x="16" y="24"/>
                    <a:pt x="32" y="48"/>
                    <a:pt x="48" y="96"/>
                  </a:cubicBezTo>
                  <a:cubicBezTo>
                    <a:pt x="64" y="144"/>
                    <a:pt x="80" y="192"/>
                    <a:pt x="96" y="288"/>
                  </a:cubicBezTo>
                  <a:cubicBezTo>
                    <a:pt x="112" y="384"/>
                    <a:pt x="136" y="608"/>
                    <a:pt x="144" y="672"/>
                  </a:cubicBezTo>
                </a:path>
              </a:pathLst>
            </a:custGeom>
            <a:noFill/>
            <a:ln w="381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80" name="Line 10"/>
            <p:cNvSpPr>
              <a:spLocks noChangeShapeType="1"/>
            </p:cNvSpPr>
            <p:nvPr/>
          </p:nvSpPr>
          <p:spPr bwMode="auto">
            <a:xfrm>
              <a:off x="280" y="2496"/>
              <a:ext cx="64" cy="0"/>
            </a:xfrm>
            <a:prstGeom prst="line">
              <a:avLst/>
            </a:prstGeom>
            <a:noFill/>
            <a:ln w="381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81" name="Freeform 11"/>
            <p:cNvSpPr>
              <a:spLocks/>
            </p:cNvSpPr>
            <p:nvPr/>
          </p:nvSpPr>
          <p:spPr bwMode="auto">
            <a:xfrm rot="10465787" flipH="1">
              <a:off x="94" y="2749"/>
              <a:ext cx="228" cy="651"/>
            </a:xfrm>
            <a:custGeom>
              <a:avLst/>
              <a:gdLst>
                <a:gd name="T0" fmla="*/ 0 w 144"/>
                <a:gd name="T1" fmla="*/ 0 h 672"/>
                <a:gd name="T2" fmla="*/ 755 w 144"/>
                <a:gd name="T3" fmla="*/ 78 h 672"/>
                <a:gd name="T4" fmla="*/ 1517 w 144"/>
                <a:gd name="T5" fmla="*/ 238 h 672"/>
                <a:gd name="T6" fmla="*/ 2272 w 144"/>
                <a:gd name="T7" fmla="*/ 556 h 67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4"/>
                <a:gd name="T13" fmla="*/ 0 h 672"/>
                <a:gd name="T14" fmla="*/ 144 w 144"/>
                <a:gd name="T15" fmla="*/ 672 h 67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4" h="672">
                  <a:moveTo>
                    <a:pt x="0" y="0"/>
                  </a:moveTo>
                  <a:cubicBezTo>
                    <a:pt x="16" y="24"/>
                    <a:pt x="32" y="48"/>
                    <a:pt x="48" y="96"/>
                  </a:cubicBezTo>
                  <a:cubicBezTo>
                    <a:pt x="64" y="144"/>
                    <a:pt x="80" y="192"/>
                    <a:pt x="96" y="288"/>
                  </a:cubicBezTo>
                  <a:cubicBezTo>
                    <a:pt x="112" y="384"/>
                    <a:pt x="136" y="608"/>
                    <a:pt x="144" y="672"/>
                  </a:cubicBezTo>
                </a:path>
              </a:pathLst>
            </a:custGeom>
            <a:noFill/>
            <a:ln w="381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82" name="Line 12"/>
            <p:cNvSpPr>
              <a:spLocks noChangeShapeType="1"/>
            </p:cNvSpPr>
            <p:nvPr/>
          </p:nvSpPr>
          <p:spPr bwMode="auto">
            <a:xfrm flipV="1">
              <a:off x="280" y="2739"/>
              <a:ext cx="59" cy="2"/>
            </a:xfrm>
            <a:prstGeom prst="line">
              <a:avLst/>
            </a:prstGeom>
            <a:noFill/>
            <a:ln w="381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sp>
        <p:nvSpPr>
          <p:cNvPr id="83" name="Line 15"/>
          <p:cNvSpPr>
            <a:spLocks noChangeShapeType="1"/>
          </p:cNvSpPr>
          <p:nvPr/>
        </p:nvSpPr>
        <p:spPr bwMode="auto">
          <a:xfrm flipH="1">
            <a:off x="4462240" y="3175610"/>
            <a:ext cx="3024188" cy="464345"/>
          </a:xfrm>
          <a:prstGeom prst="line">
            <a:avLst/>
          </a:prstGeom>
          <a:noFill/>
          <a:ln w="28575">
            <a:solidFill>
              <a:srgbClr val="00F5FE"/>
            </a:solidFill>
            <a:prstDash val="sysDash"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350">
              <a:ln>
                <a:solidFill>
                  <a:schemeClr val="tx1"/>
                </a:solidFill>
                <a:prstDash val="sysDash"/>
              </a:ln>
            </a:endParaRPr>
          </a:p>
        </p:txBody>
      </p:sp>
      <p:sp>
        <p:nvSpPr>
          <p:cNvPr id="84" name="Line 18"/>
          <p:cNvSpPr>
            <a:spLocks noChangeShapeType="1"/>
          </p:cNvSpPr>
          <p:nvPr/>
        </p:nvSpPr>
        <p:spPr bwMode="auto">
          <a:xfrm>
            <a:off x="5634597" y="4390273"/>
            <a:ext cx="1993535" cy="760811"/>
          </a:xfrm>
          <a:prstGeom prst="line">
            <a:avLst/>
          </a:prstGeom>
          <a:noFill/>
          <a:ln w="28575">
            <a:solidFill>
              <a:srgbClr val="00F5FE"/>
            </a:solidFill>
            <a:prstDash val="sysDash"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85" name="Line 51"/>
          <p:cNvSpPr>
            <a:spLocks noChangeShapeType="1"/>
          </p:cNvSpPr>
          <p:nvPr/>
        </p:nvSpPr>
        <p:spPr bwMode="auto">
          <a:xfrm flipH="1">
            <a:off x="5373560" y="2950559"/>
            <a:ext cx="0" cy="68937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86" name="Line 17"/>
          <p:cNvSpPr>
            <a:spLocks noChangeShapeType="1"/>
          </p:cNvSpPr>
          <p:nvPr/>
        </p:nvSpPr>
        <p:spPr bwMode="auto">
          <a:xfrm flipV="1">
            <a:off x="7249545" y="4641491"/>
            <a:ext cx="744105" cy="249500"/>
          </a:xfrm>
          <a:prstGeom prst="line">
            <a:avLst/>
          </a:prstGeom>
          <a:noFill/>
          <a:ln w="28575">
            <a:solidFill>
              <a:srgbClr val="00F5FE"/>
            </a:solidFill>
            <a:prstDash val="sysDash"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87" name="Rectangle 40"/>
          <p:cNvSpPr>
            <a:spLocks noChangeArrowheads="1"/>
          </p:cNvSpPr>
          <p:nvPr/>
        </p:nvSpPr>
        <p:spPr bwMode="auto">
          <a:xfrm rot="5400000">
            <a:off x="6013196" y="4718526"/>
            <a:ext cx="539063" cy="1007266"/>
          </a:xfrm>
          <a:prstGeom prst="rect">
            <a:avLst/>
          </a:prstGeom>
          <a:solidFill>
            <a:srgbClr val="FF66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88" name="Line 17"/>
          <p:cNvSpPr>
            <a:spLocks noChangeShapeType="1"/>
          </p:cNvSpPr>
          <p:nvPr/>
        </p:nvSpPr>
        <p:spPr bwMode="auto">
          <a:xfrm flipH="1">
            <a:off x="5566356" y="5125831"/>
            <a:ext cx="212720" cy="4"/>
          </a:xfrm>
          <a:prstGeom prst="line">
            <a:avLst/>
          </a:prstGeom>
          <a:noFill/>
          <a:ln w="28575">
            <a:solidFill>
              <a:srgbClr val="FF0000"/>
            </a:solidFill>
            <a:prstDash val="sysDash"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350">
              <a:solidFill>
                <a:scrgbClr r="0" g="0" b="0"/>
              </a:solidFill>
            </a:endParaRPr>
          </a:p>
        </p:txBody>
      </p:sp>
      <p:sp>
        <p:nvSpPr>
          <p:cNvPr id="89" name="Line 17"/>
          <p:cNvSpPr>
            <a:spLocks noChangeShapeType="1"/>
          </p:cNvSpPr>
          <p:nvPr/>
        </p:nvSpPr>
        <p:spPr bwMode="auto">
          <a:xfrm flipH="1">
            <a:off x="5560525" y="5325947"/>
            <a:ext cx="212720" cy="4"/>
          </a:xfrm>
          <a:prstGeom prst="line">
            <a:avLst/>
          </a:prstGeom>
          <a:noFill/>
          <a:ln w="28575">
            <a:solidFill>
              <a:srgbClr val="FF0000"/>
            </a:solidFill>
            <a:prstDash val="sysDash"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350">
              <a:solidFill>
                <a:scrgbClr r="0" g="0" b="0"/>
              </a:solidFill>
            </a:endParaRPr>
          </a:p>
        </p:txBody>
      </p:sp>
      <p:sp>
        <p:nvSpPr>
          <p:cNvPr id="90" name="Rectangle 40"/>
          <p:cNvSpPr>
            <a:spLocks noChangeArrowheads="1"/>
          </p:cNvSpPr>
          <p:nvPr/>
        </p:nvSpPr>
        <p:spPr bwMode="auto">
          <a:xfrm rot="5400000">
            <a:off x="4605203" y="4686831"/>
            <a:ext cx="799685" cy="1110959"/>
          </a:xfrm>
          <a:prstGeom prst="rect">
            <a:avLst/>
          </a:prstGeom>
          <a:solidFill>
            <a:srgbClr val="A517E9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91" name="Line 17"/>
          <p:cNvSpPr>
            <a:spLocks noChangeShapeType="1"/>
          </p:cNvSpPr>
          <p:nvPr/>
        </p:nvSpPr>
        <p:spPr bwMode="auto">
          <a:xfrm flipV="1">
            <a:off x="7126069" y="5151132"/>
            <a:ext cx="464189" cy="109245"/>
          </a:xfrm>
          <a:prstGeom prst="line">
            <a:avLst/>
          </a:prstGeom>
          <a:noFill/>
          <a:ln w="28575">
            <a:solidFill>
              <a:srgbClr val="00F5FE"/>
            </a:solidFill>
            <a:prstDash val="sysDash"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92" name="Line 17"/>
          <p:cNvSpPr>
            <a:spLocks noChangeShapeType="1"/>
          </p:cNvSpPr>
          <p:nvPr/>
        </p:nvSpPr>
        <p:spPr bwMode="auto">
          <a:xfrm flipV="1">
            <a:off x="6786343" y="5260379"/>
            <a:ext cx="339721" cy="58988"/>
          </a:xfrm>
          <a:prstGeom prst="line">
            <a:avLst/>
          </a:prstGeom>
          <a:noFill/>
          <a:ln w="28575">
            <a:solidFill>
              <a:srgbClr val="FF0000"/>
            </a:solidFill>
            <a:prstDash val="sysDash"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350">
              <a:solidFill>
                <a:scrgbClr r="0" g="0" b="0"/>
              </a:solidFill>
            </a:endParaRPr>
          </a:p>
        </p:txBody>
      </p:sp>
      <p:sp>
        <p:nvSpPr>
          <p:cNvPr id="93" name="Text Box 50"/>
          <p:cNvSpPr txBox="1">
            <a:spLocks noChangeArrowheads="1"/>
          </p:cNvSpPr>
          <p:nvPr/>
        </p:nvSpPr>
        <p:spPr bwMode="auto">
          <a:xfrm>
            <a:off x="5720329" y="4922569"/>
            <a:ext cx="1134074" cy="577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50" b="1" dirty="0">
                <a:latin typeface="Arial" charset="0"/>
              </a:rPr>
              <a:t>coronagraph/ low order WFS (LOWFS)</a:t>
            </a:r>
          </a:p>
        </p:txBody>
      </p:sp>
      <p:sp>
        <p:nvSpPr>
          <p:cNvPr id="94" name="Text Box 50"/>
          <p:cNvSpPr txBox="1">
            <a:spLocks noChangeArrowheads="1"/>
          </p:cNvSpPr>
          <p:nvPr/>
        </p:nvSpPr>
        <p:spPr bwMode="auto">
          <a:xfrm>
            <a:off x="4362491" y="4865203"/>
            <a:ext cx="1283495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50" b="1" dirty="0">
                <a:latin typeface="Arial" charset="0"/>
              </a:rPr>
              <a:t>Science camera/ high order WFS (HOWFS)/ focal plane WFS</a:t>
            </a:r>
          </a:p>
        </p:txBody>
      </p:sp>
      <p:sp>
        <p:nvSpPr>
          <p:cNvPr id="95" name="Line 17"/>
          <p:cNvSpPr>
            <a:spLocks noChangeShapeType="1"/>
          </p:cNvSpPr>
          <p:nvPr/>
        </p:nvSpPr>
        <p:spPr bwMode="auto">
          <a:xfrm>
            <a:off x="7249540" y="4890991"/>
            <a:ext cx="236899" cy="385644"/>
          </a:xfrm>
          <a:prstGeom prst="line">
            <a:avLst/>
          </a:prstGeom>
          <a:noFill/>
          <a:ln w="28575">
            <a:solidFill>
              <a:srgbClr val="00DBE4"/>
            </a:solidFill>
            <a:prstDash val="sysDash"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350">
              <a:solidFill>
                <a:scrgbClr r="0" g="0" b="0"/>
              </a:solidFill>
            </a:endParaRPr>
          </a:p>
        </p:txBody>
      </p:sp>
      <p:sp>
        <p:nvSpPr>
          <p:cNvPr id="96" name="Line 17"/>
          <p:cNvSpPr>
            <a:spLocks noChangeShapeType="1"/>
          </p:cNvSpPr>
          <p:nvPr/>
        </p:nvSpPr>
        <p:spPr bwMode="auto">
          <a:xfrm>
            <a:off x="7126061" y="5260399"/>
            <a:ext cx="246876" cy="166015"/>
          </a:xfrm>
          <a:prstGeom prst="line">
            <a:avLst/>
          </a:prstGeom>
          <a:noFill/>
          <a:ln w="28575">
            <a:solidFill>
              <a:srgbClr val="00DBE4"/>
            </a:solidFill>
            <a:prstDash val="sysDash"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350">
              <a:solidFill>
                <a:scrgbClr r="0" g="0" b="0"/>
              </a:solidFill>
            </a:endParaRPr>
          </a:p>
        </p:txBody>
      </p:sp>
      <p:sp>
        <p:nvSpPr>
          <p:cNvPr id="97" name="Rectangle 40"/>
          <p:cNvSpPr>
            <a:spLocks noChangeArrowheads="1"/>
          </p:cNvSpPr>
          <p:nvPr/>
        </p:nvSpPr>
        <p:spPr bwMode="auto">
          <a:xfrm rot="3103263">
            <a:off x="7107275" y="5339876"/>
            <a:ext cx="587511" cy="794194"/>
          </a:xfrm>
          <a:prstGeom prst="rect">
            <a:avLst/>
          </a:prstGeom>
          <a:solidFill>
            <a:srgbClr val="6CFF39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98" name="Text Box 50"/>
          <p:cNvSpPr txBox="1">
            <a:spLocks noChangeArrowheads="1"/>
          </p:cNvSpPr>
          <p:nvPr/>
        </p:nvSpPr>
        <p:spPr bwMode="auto">
          <a:xfrm rot="19223166">
            <a:off x="6743199" y="5391139"/>
            <a:ext cx="128349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b="1" dirty="0">
                <a:latin typeface="Arial" charset="0"/>
              </a:rPr>
              <a:t>wavefront</a:t>
            </a:r>
          </a:p>
          <a:p>
            <a:pPr algn="ctr"/>
            <a:r>
              <a:rPr lang="en-US" sz="1200" b="1" dirty="0">
                <a:latin typeface="Arial" charset="0"/>
              </a:rPr>
              <a:t>Sensor</a:t>
            </a:r>
          </a:p>
          <a:p>
            <a:pPr algn="ctr"/>
            <a:r>
              <a:rPr lang="en-US" sz="1200" b="1" dirty="0">
                <a:latin typeface="Arial" charset="0"/>
              </a:rPr>
              <a:t>(WFS)</a:t>
            </a:r>
          </a:p>
        </p:txBody>
      </p:sp>
      <p:sp>
        <p:nvSpPr>
          <p:cNvPr id="99" name="Rectangle 37"/>
          <p:cNvSpPr>
            <a:spLocks noChangeArrowheads="1"/>
          </p:cNvSpPr>
          <p:nvPr/>
        </p:nvSpPr>
        <p:spPr bwMode="auto">
          <a:xfrm rot="1318563">
            <a:off x="7145871" y="4828597"/>
            <a:ext cx="65485" cy="479823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00" name="Line 48"/>
          <p:cNvSpPr>
            <a:spLocks noChangeShapeType="1"/>
          </p:cNvSpPr>
          <p:nvPr/>
        </p:nvSpPr>
        <p:spPr bwMode="auto">
          <a:xfrm flipH="1">
            <a:off x="5632644" y="3673289"/>
            <a:ext cx="2374107" cy="708423"/>
          </a:xfrm>
          <a:prstGeom prst="line">
            <a:avLst/>
          </a:prstGeom>
          <a:noFill/>
          <a:ln w="28575">
            <a:solidFill>
              <a:srgbClr val="00F5FE"/>
            </a:solidFill>
            <a:prstDash val="sysDash"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01" name="Freeform 28"/>
          <p:cNvSpPr>
            <a:spLocks/>
          </p:cNvSpPr>
          <p:nvPr/>
        </p:nvSpPr>
        <p:spPr bwMode="auto">
          <a:xfrm>
            <a:off x="7418585" y="3144629"/>
            <a:ext cx="591741" cy="545307"/>
          </a:xfrm>
          <a:custGeom>
            <a:avLst/>
            <a:gdLst>
              <a:gd name="T0" fmla="*/ 0 w 240"/>
              <a:gd name="T1" fmla="*/ 0 h 144"/>
              <a:gd name="T2" fmla="*/ 184 w 240"/>
              <a:gd name="T3" fmla="*/ 1301 h 144"/>
              <a:gd name="T4" fmla="*/ 340 w 240"/>
              <a:gd name="T5" fmla="*/ 4328 h 144"/>
              <a:gd name="T6" fmla="*/ 425 w 240"/>
              <a:gd name="T7" fmla="*/ 7778 h 144"/>
              <a:gd name="T8" fmla="*/ 0 60000 65536"/>
              <a:gd name="T9" fmla="*/ 0 60000 65536"/>
              <a:gd name="T10" fmla="*/ 0 60000 65536"/>
              <a:gd name="T11" fmla="*/ 0 60000 65536"/>
              <a:gd name="T12" fmla="*/ 0 w 240"/>
              <a:gd name="T13" fmla="*/ 0 h 144"/>
              <a:gd name="T14" fmla="*/ 240 w 240"/>
              <a:gd name="T15" fmla="*/ 144 h 14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40" h="144">
                <a:moveTo>
                  <a:pt x="0" y="0"/>
                </a:moveTo>
                <a:cubicBezTo>
                  <a:pt x="36" y="5"/>
                  <a:pt x="72" y="11"/>
                  <a:pt x="104" y="24"/>
                </a:cubicBezTo>
                <a:cubicBezTo>
                  <a:pt x="136" y="37"/>
                  <a:pt x="169" y="60"/>
                  <a:pt x="192" y="80"/>
                </a:cubicBezTo>
                <a:cubicBezTo>
                  <a:pt x="215" y="100"/>
                  <a:pt x="232" y="133"/>
                  <a:pt x="240" y="144"/>
                </a:cubicBezTo>
              </a:path>
            </a:pathLst>
          </a:custGeom>
          <a:noFill/>
          <a:ln w="38100">
            <a:solidFill>
              <a:schemeClr val="tx2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02" name="Line 25"/>
          <p:cNvSpPr>
            <a:spLocks noChangeShapeType="1"/>
          </p:cNvSpPr>
          <p:nvPr/>
        </p:nvSpPr>
        <p:spPr bwMode="auto">
          <a:xfrm flipV="1">
            <a:off x="7415010" y="3118436"/>
            <a:ext cx="591741" cy="9525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03" name="Line 26"/>
          <p:cNvSpPr>
            <a:spLocks noChangeShapeType="1"/>
          </p:cNvSpPr>
          <p:nvPr/>
        </p:nvSpPr>
        <p:spPr bwMode="auto">
          <a:xfrm flipH="1" flipV="1">
            <a:off x="7993657" y="3118459"/>
            <a:ext cx="13097" cy="541735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04" name="Line 25"/>
          <p:cNvSpPr>
            <a:spLocks noChangeShapeType="1"/>
          </p:cNvSpPr>
          <p:nvPr/>
        </p:nvSpPr>
        <p:spPr bwMode="auto">
          <a:xfrm flipV="1">
            <a:off x="7612841" y="5218737"/>
            <a:ext cx="404321" cy="707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05" name="Line 26"/>
          <p:cNvSpPr>
            <a:spLocks noChangeShapeType="1"/>
          </p:cNvSpPr>
          <p:nvPr/>
        </p:nvSpPr>
        <p:spPr bwMode="auto">
          <a:xfrm flipH="1" flipV="1">
            <a:off x="8004080" y="4584097"/>
            <a:ext cx="13097" cy="635347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06" name="Freeform 29"/>
          <p:cNvSpPr>
            <a:spLocks/>
          </p:cNvSpPr>
          <p:nvPr/>
        </p:nvSpPr>
        <p:spPr bwMode="auto">
          <a:xfrm rot="19798408" flipV="1">
            <a:off x="7454362" y="4712060"/>
            <a:ext cx="675162" cy="362045"/>
          </a:xfrm>
          <a:custGeom>
            <a:avLst/>
            <a:gdLst>
              <a:gd name="T0" fmla="*/ 0 w 240"/>
              <a:gd name="T1" fmla="*/ 0 h 144"/>
              <a:gd name="T2" fmla="*/ 1223 w 240"/>
              <a:gd name="T3" fmla="*/ 72 h 144"/>
              <a:gd name="T4" fmla="*/ 2261 w 240"/>
              <a:gd name="T5" fmla="*/ 234 h 144"/>
              <a:gd name="T6" fmla="*/ 2828 w 240"/>
              <a:gd name="T7" fmla="*/ 418 h 144"/>
              <a:gd name="T8" fmla="*/ 0 60000 65536"/>
              <a:gd name="T9" fmla="*/ 0 60000 65536"/>
              <a:gd name="T10" fmla="*/ 0 60000 65536"/>
              <a:gd name="T11" fmla="*/ 0 60000 65536"/>
              <a:gd name="T12" fmla="*/ 0 w 240"/>
              <a:gd name="T13" fmla="*/ 0 h 144"/>
              <a:gd name="T14" fmla="*/ 240 w 240"/>
              <a:gd name="T15" fmla="*/ 144 h 14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40" h="144">
                <a:moveTo>
                  <a:pt x="0" y="0"/>
                </a:moveTo>
                <a:cubicBezTo>
                  <a:pt x="36" y="5"/>
                  <a:pt x="72" y="11"/>
                  <a:pt x="104" y="24"/>
                </a:cubicBezTo>
                <a:cubicBezTo>
                  <a:pt x="136" y="37"/>
                  <a:pt x="169" y="60"/>
                  <a:pt x="192" y="80"/>
                </a:cubicBezTo>
                <a:cubicBezTo>
                  <a:pt x="215" y="100"/>
                  <a:pt x="232" y="133"/>
                  <a:pt x="240" y="144"/>
                </a:cubicBezTo>
              </a:path>
            </a:pathLst>
          </a:custGeom>
          <a:noFill/>
          <a:ln w="38100">
            <a:solidFill>
              <a:schemeClr val="tx2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07" name="Text Box 50"/>
          <p:cNvSpPr txBox="1">
            <a:spLocks noChangeArrowheads="1"/>
          </p:cNvSpPr>
          <p:nvPr/>
        </p:nvSpPr>
        <p:spPr bwMode="auto">
          <a:xfrm>
            <a:off x="4878674" y="2424300"/>
            <a:ext cx="1283495" cy="553998"/>
          </a:xfrm>
          <a:prstGeom prst="rect">
            <a:avLst/>
          </a:prstGeom>
          <a:noFill/>
          <a:ln w="28575" cmpd="sng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500" b="1" dirty="0">
                <a:latin typeface="Arial" charset="0"/>
              </a:rPr>
              <a:t>deformable mirror (DM)</a:t>
            </a:r>
          </a:p>
        </p:txBody>
      </p:sp>
      <p:sp>
        <p:nvSpPr>
          <p:cNvPr id="108" name="Line 14"/>
          <p:cNvSpPr>
            <a:spLocks noChangeShapeType="1"/>
          </p:cNvSpPr>
          <p:nvPr/>
        </p:nvSpPr>
        <p:spPr bwMode="auto">
          <a:xfrm flipH="1" flipV="1">
            <a:off x="4488452" y="3306561"/>
            <a:ext cx="3518297" cy="358379"/>
          </a:xfrm>
          <a:prstGeom prst="line">
            <a:avLst/>
          </a:prstGeom>
          <a:noFill/>
          <a:ln w="28575">
            <a:solidFill>
              <a:srgbClr val="00F5FE"/>
            </a:solidFill>
            <a:prstDash val="sysDash"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350">
              <a:ln>
                <a:solidFill>
                  <a:schemeClr val="tx1"/>
                </a:solidFill>
                <a:prstDash val="sysDash"/>
              </a:ln>
            </a:endParaRPr>
          </a:p>
        </p:txBody>
      </p:sp>
      <p:sp>
        <p:nvSpPr>
          <p:cNvPr id="109" name="Line 47"/>
          <p:cNvSpPr>
            <a:spLocks noChangeShapeType="1"/>
          </p:cNvSpPr>
          <p:nvPr/>
        </p:nvSpPr>
        <p:spPr bwMode="auto">
          <a:xfrm flipH="1">
            <a:off x="5625482" y="3175588"/>
            <a:ext cx="1860948" cy="522685"/>
          </a:xfrm>
          <a:prstGeom prst="line">
            <a:avLst/>
          </a:prstGeom>
          <a:noFill/>
          <a:ln w="28575">
            <a:solidFill>
              <a:srgbClr val="00F5FE"/>
            </a:solidFill>
            <a:prstDash val="sysDash"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10" name="Line 17"/>
          <p:cNvSpPr>
            <a:spLocks noChangeShapeType="1"/>
          </p:cNvSpPr>
          <p:nvPr/>
        </p:nvSpPr>
        <p:spPr bwMode="auto">
          <a:xfrm>
            <a:off x="5632338" y="3698519"/>
            <a:ext cx="2361416" cy="942976"/>
          </a:xfrm>
          <a:prstGeom prst="line">
            <a:avLst/>
          </a:prstGeom>
          <a:noFill/>
          <a:ln w="28575">
            <a:solidFill>
              <a:srgbClr val="00F5FE"/>
            </a:solidFill>
            <a:prstDash val="sysDash"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11" name="Text Box 50"/>
          <p:cNvSpPr txBox="1">
            <a:spLocks noChangeArrowheads="1"/>
          </p:cNvSpPr>
          <p:nvPr/>
        </p:nvSpPr>
        <p:spPr bwMode="auto">
          <a:xfrm>
            <a:off x="6452387" y="2419641"/>
            <a:ext cx="1931961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500" b="1" dirty="0">
                <a:solidFill>
                  <a:srgbClr val="000000"/>
                </a:solidFill>
                <a:latin typeface="Arial" charset="0"/>
              </a:rPr>
              <a:t>Real time controller (RTC)</a:t>
            </a:r>
          </a:p>
        </p:txBody>
      </p:sp>
      <p:sp>
        <p:nvSpPr>
          <p:cNvPr id="116" name="Text Box 43"/>
          <p:cNvSpPr txBox="1">
            <a:spLocks noChangeArrowheads="1"/>
          </p:cNvSpPr>
          <p:nvPr/>
        </p:nvSpPr>
        <p:spPr bwMode="auto">
          <a:xfrm>
            <a:off x="6783622" y="3985187"/>
            <a:ext cx="132861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b="1" dirty="0">
                <a:latin typeface="Arial" charset="0"/>
              </a:rPr>
              <a:t>dichroic</a:t>
            </a:r>
          </a:p>
        </p:txBody>
      </p:sp>
      <p:sp>
        <p:nvSpPr>
          <p:cNvPr id="117" name="Line 44"/>
          <p:cNvSpPr>
            <a:spLocks noChangeShapeType="1"/>
          </p:cNvSpPr>
          <p:nvPr/>
        </p:nvSpPr>
        <p:spPr bwMode="auto">
          <a:xfrm flipH="1">
            <a:off x="7239974" y="4240351"/>
            <a:ext cx="0" cy="59293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350"/>
          </a:p>
        </p:txBody>
      </p:sp>
      <p:grpSp>
        <p:nvGrpSpPr>
          <p:cNvPr id="118" name="Group 117"/>
          <p:cNvGrpSpPr/>
          <p:nvPr/>
        </p:nvGrpSpPr>
        <p:grpSpPr>
          <a:xfrm rot="5680618">
            <a:off x="5729279" y="3314128"/>
            <a:ext cx="1047612" cy="1073518"/>
            <a:chOff x="398956" y="1620035"/>
            <a:chExt cx="3822213" cy="3152818"/>
          </a:xfrm>
        </p:grpSpPr>
        <p:sp>
          <p:nvSpPr>
            <p:cNvPr id="119" name="Freeform 4"/>
            <p:cNvSpPr>
              <a:spLocks/>
            </p:cNvSpPr>
            <p:nvPr/>
          </p:nvSpPr>
          <p:spPr bwMode="auto">
            <a:xfrm rot="19800000">
              <a:off x="398956" y="1620035"/>
              <a:ext cx="2420938" cy="444500"/>
            </a:xfrm>
            <a:custGeom>
              <a:avLst/>
              <a:gdLst/>
              <a:ahLst/>
              <a:cxnLst>
                <a:cxn ang="0">
                  <a:pos x="0" y="160"/>
                </a:cxn>
                <a:cxn ang="0">
                  <a:pos x="288" y="16"/>
                </a:cxn>
                <a:cxn ang="0">
                  <a:pos x="720" y="160"/>
                </a:cxn>
                <a:cxn ang="0">
                  <a:pos x="960" y="16"/>
                </a:cxn>
                <a:cxn ang="0">
                  <a:pos x="1200" y="64"/>
                </a:cxn>
                <a:cxn ang="0">
                  <a:pos x="1344" y="16"/>
                </a:cxn>
              </a:cxnLst>
              <a:rect l="0" t="0" r="r" b="b"/>
              <a:pathLst>
                <a:path w="1344" h="160">
                  <a:moveTo>
                    <a:pt x="0" y="160"/>
                  </a:moveTo>
                  <a:cubicBezTo>
                    <a:pt x="84" y="88"/>
                    <a:pt x="168" y="16"/>
                    <a:pt x="288" y="16"/>
                  </a:cubicBezTo>
                  <a:cubicBezTo>
                    <a:pt x="408" y="16"/>
                    <a:pt x="608" y="160"/>
                    <a:pt x="720" y="160"/>
                  </a:cubicBezTo>
                  <a:cubicBezTo>
                    <a:pt x="832" y="160"/>
                    <a:pt x="880" y="32"/>
                    <a:pt x="960" y="16"/>
                  </a:cubicBezTo>
                  <a:cubicBezTo>
                    <a:pt x="1040" y="0"/>
                    <a:pt x="1136" y="64"/>
                    <a:pt x="1200" y="64"/>
                  </a:cubicBezTo>
                  <a:cubicBezTo>
                    <a:pt x="1264" y="64"/>
                    <a:pt x="1304" y="40"/>
                    <a:pt x="1344" y="16"/>
                  </a:cubicBezTo>
                </a:path>
              </a:pathLst>
            </a:custGeom>
            <a:noFill/>
            <a:ln w="28575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350">
                <a:solidFill>
                  <a:srgbClr val="3366FF"/>
                </a:solidFill>
              </a:endParaRPr>
            </a:p>
          </p:txBody>
        </p:sp>
        <p:sp>
          <p:nvSpPr>
            <p:cNvPr id="120" name="Freeform 5"/>
            <p:cNvSpPr>
              <a:spLocks/>
            </p:cNvSpPr>
            <p:nvPr/>
          </p:nvSpPr>
          <p:spPr bwMode="auto">
            <a:xfrm rot="19800000">
              <a:off x="754556" y="2312185"/>
              <a:ext cx="2420938" cy="444500"/>
            </a:xfrm>
            <a:custGeom>
              <a:avLst/>
              <a:gdLst/>
              <a:ahLst/>
              <a:cxnLst>
                <a:cxn ang="0">
                  <a:pos x="0" y="160"/>
                </a:cxn>
                <a:cxn ang="0">
                  <a:pos x="288" y="16"/>
                </a:cxn>
                <a:cxn ang="0">
                  <a:pos x="720" y="160"/>
                </a:cxn>
                <a:cxn ang="0">
                  <a:pos x="960" y="16"/>
                </a:cxn>
                <a:cxn ang="0">
                  <a:pos x="1200" y="64"/>
                </a:cxn>
                <a:cxn ang="0">
                  <a:pos x="1344" y="16"/>
                </a:cxn>
              </a:cxnLst>
              <a:rect l="0" t="0" r="r" b="b"/>
              <a:pathLst>
                <a:path w="1344" h="160">
                  <a:moveTo>
                    <a:pt x="0" y="160"/>
                  </a:moveTo>
                  <a:cubicBezTo>
                    <a:pt x="84" y="88"/>
                    <a:pt x="168" y="16"/>
                    <a:pt x="288" y="16"/>
                  </a:cubicBezTo>
                  <a:cubicBezTo>
                    <a:pt x="408" y="16"/>
                    <a:pt x="608" y="160"/>
                    <a:pt x="720" y="160"/>
                  </a:cubicBezTo>
                  <a:cubicBezTo>
                    <a:pt x="832" y="160"/>
                    <a:pt x="880" y="32"/>
                    <a:pt x="960" y="16"/>
                  </a:cubicBezTo>
                  <a:cubicBezTo>
                    <a:pt x="1040" y="0"/>
                    <a:pt x="1136" y="64"/>
                    <a:pt x="1200" y="64"/>
                  </a:cubicBezTo>
                  <a:cubicBezTo>
                    <a:pt x="1264" y="64"/>
                    <a:pt x="1304" y="40"/>
                    <a:pt x="1344" y="16"/>
                  </a:cubicBezTo>
                </a:path>
              </a:pathLst>
            </a:custGeom>
            <a:noFill/>
            <a:ln w="28575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350">
                <a:solidFill>
                  <a:srgbClr val="3366FF"/>
                </a:solidFill>
              </a:endParaRPr>
            </a:p>
          </p:txBody>
        </p:sp>
        <p:sp>
          <p:nvSpPr>
            <p:cNvPr id="121" name="Freeform 6"/>
            <p:cNvSpPr>
              <a:spLocks/>
            </p:cNvSpPr>
            <p:nvPr/>
          </p:nvSpPr>
          <p:spPr bwMode="auto">
            <a:xfrm rot="19800000">
              <a:off x="1110156" y="3005922"/>
              <a:ext cx="2420938" cy="444500"/>
            </a:xfrm>
            <a:custGeom>
              <a:avLst/>
              <a:gdLst/>
              <a:ahLst/>
              <a:cxnLst>
                <a:cxn ang="0">
                  <a:pos x="0" y="160"/>
                </a:cxn>
                <a:cxn ang="0">
                  <a:pos x="288" y="16"/>
                </a:cxn>
                <a:cxn ang="0">
                  <a:pos x="720" y="160"/>
                </a:cxn>
                <a:cxn ang="0">
                  <a:pos x="960" y="16"/>
                </a:cxn>
                <a:cxn ang="0">
                  <a:pos x="1200" y="64"/>
                </a:cxn>
                <a:cxn ang="0">
                  <a:pos x="1344" y="16"/>
                </a:cxn>
              </a:cxnLst>
              <a:rect l="0" t="0" r="r" b="b"/>
              <a:pathLst>
                <a:path w="1344" h="160">
                  <a:moveTo>
                    <a:pt x="0" y="160"/>
                  </a:moveTo>
                  <a:cubicBezTo>
                    <a:pt x="84" y="88"/>
                    <a:pt x="168" y="16"/>
                    <a:pt x="288" y="16"/>
                  </a:cubicBezTo>
                  <a:cubicBezTo>
                    <a:pt x="408" y="16"/>
                    <a:pt x="608" y="160"/>
                    <a:pt x="720" y="160"/>
                  </a:cubicBezTo>
                  <a:cubicBezTo>
                    <a:pt x="832" y="160"/>
                    <a:pt x="880" y="32"/>
                    <a:pt x="960" y="16"/>
                  </a:cubicBezTo>
                  <a:cubicBezTo>
                    <a:pt x="1040" y="0"/>
                    <a:pt x="1136" y="64"/>
                    <a:pt x="1200" y="64"/>
                  </a:cubicBezTo>
                  <a:cubicBezTo>
                    <a:pt x="1264" y="64"/>
                    <a:pt x="1304" y="40"/>
                    <a:pt x="1344" y="16"/>
                  </a:cubicBezTo>
                </a:path>
              </a:pathLst>
            </a:custGeom>
            <a:noFill/>
            <a:ln w="28575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350">
                <a:solidFill>
                  <a:srgbClr val="3366FF"/>
                </a:solidFill>
              </a:endParaRPr>
            </a:p>
          </p:txBody>
        </p:sp>
        <p:sp>
          <p:nvSpPr>
            <p:cNvPr id="122" name="Freeform 7"/>
            <p:cNvSpPr>
              <a:spLocks/>
            </p:cNvSpPr>
            <p:nvPr/>
          </p:nvSpPr>
          <p:spPr bwMode="auto">
            <a:xfrm rot="19800000">
              <a:off x="1465756" y="3698072"/>
              <a:ext cx="2420938" cy="444500"/>
            </a:xfrm>
            <a:custGeom>
              <a:avLst/>
              <a:gdLst/>
              <a:ahLst/>
              <a:cxnLst>
                <a:cxn ang="0">
                  <a:pos x="0" y="160"/>
                </a:cxn>
                <a:cxn ang="0">
                  <a:pos x="288" y="16"/>
                </a:cxn>
                <a:cxn ang="0">
                  <a:pos x="720" y="160"/>
                </a:cxn>
                <a:cxn ang="0">
                  <a:pos x="960" y="16"/>
                </a:cxn>
                <a:cxn ang="0">
                  <a:pos x="1200" y="64"/>
                </a:cxn>
                <a:cxn ang="0">
                  <a:pos x="1344" y="16"/>
                </a:cxn>
              </a:cxnLst>
              <a:rect l="0" t="0" r="r" b="b"/>
              <a:pathLst>
                <a:path w="1344" h="160">
                  <a:moveTo>
                    <a:pt x="0" y="160"/>
                  </a:moveTo>
                  <a:cubicBezTo>
                    <a:pt x="84" y="88"/>
                    <a:pt x="168" y="16"/>
                    <a:pt x="288" y="16"/>
                  </a:cubicBezTo>
                  <a:cubicBezTo>
                    <a:pt x="408" y="16"/>
                    <a:pt x="608" y="160"/>
                    <a:pt x="720" y="160"/>
                  </a:cubicBezTo>
                  <a:cubicBezTo>
                    <a:pt x="832" y="160"/>
                    <a:pt x="880" y="32"/>
                    <a:pt x="960" y="16"/>
                  </a:cubicBezTo>
                  <a:cubicBezTo>
                    <a:pt x="1040" y="0"/>
                    <a:pt x="1136" y="64"/>
                    <a:pt x="1200" y="64"/>
                  </a:cubicBezTo>
                  <a:cubicBezTo>
                    <a:pt x="1264" y="64"/>
                    <a:pt x="1304" y="40"/>
                    <a:pt x="1344" y="16"/>
                  </a:cubicBezTo>
                </a:path>
              </a:pathLst>
            </a:custGeom>
            <a:noFill/>
            <a:ln w="28575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350">
                <a:solidFill>
                  <a:srgbClr val="3366FF"/>
                </a:solidFill>
              </a:endParaRPr>
            </a:p>
          </p:txBody>
        </p:sp>
        <p:sp>
          <p:nvSpPr>
            <p:cNvPr id="123" name="Freeform 8"/>
            <p:cNvSpPr>
              <a:spLocks/>
            </p:cNvSpPr>
            <p:nvPr/>
          </p:nvSpPr>
          <p:spPr bwMode="auto">
            <a:xfrm rot="19800000">
              <a:off x="1682932" y="4421667"/>
              <a:ext cx="2538237" cy="351186"/>
            </a:xfrm>
            <a:custGeom>
              <a:avLst/>
              <a:gdLst/>
              <a:ahLst/>
              <a:cxnLst>
                <a:cxn ang="0">
                  <a:pos x="0" y="160"/>
                </a:cxn>
                <a:cxn ang="0">
                  <a:pos x="288" y="16"/>
                </a:cxn>
                <a:cxn ang="0">
                  <a:pos x="720" y="160"/>
                </a:cxn>
                <a:cxn ang="0">
                  <a:pos x="960" y="16"/>
                </a:cxn>
                <a:cxn ang="0">
                  <a:pos x="1200" y="64"/>
                </a:cxn>
                <a:cxn ang="0">
                  <a:pos x="1344" y="16"/>
                </a:cxn>
              </a:cxnLst>
              <a:rect l="0" t="0" r="r" b="b"/>
              <a:pathLst>
                <a:path w="1344" h="160">
                  <a:moveTo>
                    <a:pt x="0" y="160"/>
                  </a:moveTo>
                  <a:cubicBezTo>
                    <a:pt x="84" y="88"/>
                    <a:pt x="168" y="16"/>
                    <a:pt x="288" y="16"/>
                  </a:cubicBezTo>
                  <a:cubicBezTo>
                    <a:pt x="408" y="16"/>
                    <a:pt x="608" y="160"/>
                    <a:pt x="720" y="160"/>
                  </a:cubicBezTo>
                  <a:cubicBezTo>
                    <a:pt x="832" y="160"/>
                    <a:pt x="880" y="32"/>
                    <a:pt x="960" y="16"/>
                  </a:cubicBezTo>
                  <a:cubicBezTo>
                    <a:pt x="1040" y="0"/>
                    <a:pt x="1136" y="64"/>
                    <a:pt x="1200" y="64"/>
                  </a:cubicBezTo>
                  <a:cubicBezTo>
                    <a:pt x="1264" y="64"/>
                    <a:pt x="1304" y="40"/>
                    <a:pt x="1344" y="16"/>
                  </a:cubicBezTo>
                </a:path>
              </a:pathLst>
            </a:custGeom>
            <a:noFill/>
            <a:ln w="28575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350">
                <a:solidFill>
                  <a:srgbClr val="3366FF"/>
                </a:solidFill>
              </a:endParaRPr>
            </a:p>
          </p:txBody>
        </p:sp>
      </p:grpSp>
      <p:grpSp>
        <p:nvGrpSpPr>
          <p:cNvPr id="124" name="Group 9"/>
          <p:cNvGrpSpPr>
            <a:grpSpLocks/>
          </p:cNvGrpSpPr>
          <p:nvPr/>
        </p:nvGrpSpPr>
        <p:grpSpPr bwMode="auto">
          <a:xfrm rot="6682958">
            <a:off x="5938883" y="3749029"/>
            <a:ext cx="640919" cy="1097070"/>
            <a:chOff x="864" y="1392"/>
            <a:chExt cx="1344" cy="1152"/>
          </a:xfrm>
        </p:grpSpPr>
        <p:sp>
          <p:nvSpPr>
            <p:cNvPr id="125" name="Line 10"/>
            <p:cNvSpPr>
              <a:spLocks noChangeShapeType="1"/>
            </p:cNvSpPr>
            <p:nvPr/>
          </p:nvSpPr>
          <p:spPr bwMode="auto">
            <a:xfrm>
              <a:off x="864" y="1392"/>
              <a:ext cx="1344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350">
                <a:solidFill>
                  <a:srgbClr val="3366FF"/>
                </a:solidFill>
              </a:endParaRPr>
            </a:p>
          </p:txBody>
        </p:sp>
        <p:sp>
          <p:nvSpPr>
            <p:cNvPr id="126" name="Line 11"/>
            <p:cNvSpPr>
              <a:spLocks noChangeShapeType="1"/>
            </p:cNvSpPr>
            <p:nvPr/>
          </p:nvSpPr>
          <p:spPr bwMode="auto">
            <a:xfrm>
              <a:off x="864" y="1680"/>
              <a:ext cx="1344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350">
                <a:solidFill>
                  <a:srgbClr val="3366FF"/>
                </a:solidFill>
              </a:endParaRPr>
            </a:p>
          </p:txBody>
        </p:sp>
        <p:sp>
          <p:nvSpPr>
            <p:cNvPr id="127" name="Line 12"/>
            <p:cNvSpPr>
              <a:spLocks noChangeShapeType="1"/>
            </p:cNvSpPr>
            <p:nvPr/>
          </p:nvSpPr>
          <p:spPr bwMode="auto">
            <a:xfrm>
              <a:off x="864" y="1968"/>
              <a:ext cx="1344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350">
                <a:solidFill>
                  <a:srgbClr val="3366FF"/>
                </a:solidFill>
              </a:endParaRPr>
            </a:p>
          </p:txBody>
        </p:sp>
        <p:sp>
          <p:nvSpPr>
            <p:cNvPr id="128" name="Line 13"/>
            <p:cNvSpPr>
              <a:spLocks noChangeShapeType="1"/>
            </p:cNvSpPr>
            <p:nvPr/>
          </p:nvSpPr>
          <p:spPr bwMode="auto">
            <a:xfrm>
              <a:off x="864" y="2256"/>
              <a:ext cx="1344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350">
                <a:solidFill>
                  <a:srgbClr val="3366FF"/>
                </a:solidFill>
              </a:endParaRPr>
            </a:p>
          </p:txBody>
        </p:sp>
        <p:sp>
          <p:nvSpPr>
            <p:cNvPr id="129" name="Line 14"/>
            <p:cNvSpPr>
              <a:spLocks noChangeShapeType="1"/>
            </p:cNvSpPr>
            <p:nvPr/>
          </p:nvSpPr>
          <p:spPr bwMode="auto">
            <a:xfrm>
              <a:off x="864" y="2544"/>
              <a:ext cx="1344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350">
                <a:solidFill>
                  <a:srgbClr val="3366FF"/>
                </a:solidFill>
              </a:endParaRPr>
            </a:p>
          </p:txBody>
        </p:sp>
      </p:grpSp>
      <p:grpSp>
        <p:nvGrpSpPr>
          <p:cNvPr id="130" name="Group 129"/>
          <p:cNvGrpSpPr/>
          <p:nvPr/>
        </p:nvGrpSpPr>
        <p:grpSpPr>
          <a:xfrm rot="5400000">
            <a:off x="4919527" y="3704155"/>
            <a:ext cx="763987" cy="697842"/>
            <a:chOff x="1872403" y="4689793"/>
            <a:chExt cx="2787403" cy="2049496"/>
          </a:xfrm>
        </p:grpSpPr>
        <p:sp>
          <p:nvSpPr>
            <p:cNvPr id="131" name="Rectangle 17"/>
            <p:cNvSpPr>
              <a:spLocks noChangeArrowheads="1"/>
            </p:cNvSpPr>
            <p:nvPr/>
          </p:nvSpPr>
          <p:spPr bwMode="auto">
            <a:xfrm>
              <a:off x="1883269" y="5231596"/>
              <a:ext cx="2776537" cy="1507693"/>
            </a:xfrm>
            <a:prstGeom prst="rect">
              <a:avLst/>
            </a:prstGeom>
            <a:solidFill>
              <a:srgbClr val="2D9CF3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32" name="Rectangle 18"/>
            <p:cNvSpPr>
              <a:spLocks noChangeArrowheads="1"/>
            </p:cNvSpPr>
            <p:nvPr/>
          </p:nvSpPr>
          <p:spPr bwMode="auto">
            <a:xfrm>
              <a:off x="1883269" y="5002997"/>
              <a:ext cx="66675" cy="228600"/>
            </a:xfrm>
            <a:prstGeom prst="rect">
              <a:avLst/>
            </a:prstGeom>
            <a:solidFill>
              <a:srgbClr val="2D9CF3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33" name="Rectangle 19"/>
            <p:cNvSpPr>
              <a:spLocks noChangeArrowheads="1"/>
            </p:cNvSpPr>
            <p:nvPr/>
          </p:nvSpPr>
          <p:spPr bwMode="auto">
            <a:xfrm>
              <a:off x="3209660" y="4689793"/>
              <a:ext cx="96009" cy="541804"/>
            </a:xfrm>
            <a:prstGeom prst="rect">
              <a:avLst/>
            </a:prstGeom>
            <a:solidFill>
              <a:srgbClr val="2D9CF3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34" name="Rectangle 20"/>
            <p:cNvSpPr>
              <a:spLocks noChangeArrowheads="1"/>
            </p:cNvSpPr>
            <p:nvPr/>
          </p:nvSpPr>
          <p:spPr bwMode="auto">
            <a:xfrm>
              <a:off x="4583606" y="4726772"/>
              <a:ext cx="76200" cy="504825"/>
            </a:xfrm>
            <a:prstGeom prst="rect">
              <a:avLst/>
            </a:prstGeom>
            <a:solidFill>
              <a:srgbClr val="2D9CF3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35" name="Rectangle 21"/>
            <p:cNvSpPr>
              <a:spLocks noChangeArrowheads="1"/>
            </p:cNvSpPr>
            <p:nvPr/>
          </p:nvSpPr>
          <p:spPr bwMode="auto">
            <a:xfrm>
              <a:off x="2356344" y="4907560"/>
              <a:ext cx="68262" cy="324037"/>
            </a:xfrm>
            <a:prstGeom prst="rect">
              <a:avLst/>
            </a:prstGeom>
            <a:solidFill>
              <a:srgbClr val="2D9CF3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36" name="Rectangle 22"/>
            <p:cNvSpPr>
              <a:spLocks noChangeArrowheads="1"/>
            </p:cNvSpPr>
            <p:nvPr/>
          </p:nvSpPr>
          <p:spPr bwMode="auto">
            <a:xfrm>
              <a:off x="3712069" y="4907559"/>
              <a:ext cx="66675" cy="324037"/>
            </a:xfrm>
            <a:prstGeom prst="rect">
              <a:avLst/>
            </a:prstGeom>
            <a:solidFill>
              <a:srgbClr val="2D9CF3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37" name="Rectangle 23"/>
            <p:cNvSpPr>
              <a:spLocks noChangeArrowheads="1"/>
            </p:cNvSpPr>
            <p:nvPr/>
          </p:nvSpPr>
          <p:spPr bwMode="auto">
            <a:xfrm>
              <a:off x="2768846" y="4907560"/>
              <a:ext cx="62159" cy="324037"/>
            </a:xfrm>
            <a:prstGeom prst="rect">
              <a:avLst/>
            </a:prstGeom>
            <a:solidFill>
              <a:srgbClr val="2D9CF3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38" name="Rectangle 24"/>
            <p:cNvSpPr>
              <a:spLocks noChangeArrowheads="1"/>
            </p:cNvSpPr>
            <p:nvPr/>
          </p:nvSpPr>
          <p:spPr bwMode="auto">
            <a:xfrm>
              <a:off x="4118469" y="4986097"/>
              <a:ext cx="66675" cy="245500"/>
            </a:xfrm>
            <a:prstGeom prst="rect">
              <a:avLst/>
            </a:prstGeom>
            <a:solidFill>
              <a:srgbClr val="2D9CF3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39" name="Freeform 25"/>
            <p:cNvSpPr>
              <a:spLocks/>
            </p:cNvSpPr>
            <p:nvPr/>
          </p:nvSpPr>
          <p:spPr bwMode="auto">
            <a:xfrm flipH="1" flipV="1">
              <a:off x="1872403" y="4689793"/>
              <a:ext cx="2776537" cy="296304"/>
            </a:xfrm>
            <a:custGeom>
              <a:avLst/>
              <a:gdLst/>
              <a:ahLst/>
              <a:cxnLst>
                <a:cxn ang="0">
                  <a:pos x="0" y="192"/>
                </a:cxn>
                <a:cxn ang="0">
                  <a:pos x="432" y="19"/>
                </a:cxn>
                <a:cxn ang="0">
                  <a:pos x="1080" y="192"/>
                </a:cxn>
                <a:cxn ang="0">
                  <a:pos x="1440" y="19"/>
                </a:cxn>
                <a:cxn ang="0">
                  <a:pos x="1800" y="77"/>
                </a:cxn>
                <a:cxn ang="0">
                  <a:pos x="2016" y="19"/>
                </a:cxn>
                <a:cxn ang="0">
                  <a:pos x="2028" y="18"/>
                </a:cxn>
              </a:cxnLst>
              <a:rect l="0" t="0" r="r" b="b"/>
              <a:pathLst>
                <a:path w="2054" h="192">
                  <a:moveTo>
                    <a:pt x="0" y="192"/>
                  </a:moveTo>
                  <a:cubicBezTo>
                    <a:pt x="126" y="106"/>
                    <a:pt x="252" y="19"/>
                    <a:pt x="432" y="19"/>
                  </a:cubicBezTo>
                  <a:cubicBezTo>
                    <a:pt x="612" y="19"/>
                    <a:pt x="912" y="192"/>
                    <a:pt x="1080" y="192"/>
                  </a:cubicBezTo>
                  <a:cubicBezTo>
                    <a:pt x="1248" y="192"/>
                    <a:pt x="1320" y="38"/>
                    <a:pt x="1440" y="19"/>
                  </a:cubicBezTo>
                  <a:cubicBezTo>
                    <a:pt x="1560" y="0"/>
                    <a:pt x="1704" y="77"/>
                    <a:pt x="1800" y="77"/>
                  </a:cubicBezTo>
                  <a:cubicBezTo>
                    <a:pt x="1896" y="77"/>
                    <a:pt x="1978" y="29"/>
                    <a:pt x="2016" y="19"/>
                  </a:cubicBezTo>
                  <a:cubicBezTo>
                    <a:pt x="2054" y="9"/>
                    <a:pt x="2026" y="18"/>
                    <a:pt x="2028" y="18"/>
                  </a:cubicBez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sp>
        <p:nvSpPr>
          <p:cNvPr id="140" name="Block Arc 139"/>
          <p:cNvSpPr/>
          <p:nvPr/>
        </p:nvSpPr>
        <p:spPr>
          <a:xfrm rot="2419541" flipH="1" flipV="1">
            <a:off x="5939736" y="4818477"/>
            <a:ext cx="1595096" cy="1353571"/>
          </a:xfrm>
          <a:prstGeom prst="blockArc">
            <a:avLst>
              <a:gd name="adj1" fmla="val 11572716"/>
              <a:gd name="adj2" fmla="val 19164525"/>
              <a:gd name="adj3" fmla="val 31810"/>
            </a:avLst>
          </a:prstGeom>
          <a:solidFill>
            <a:srgbClr val="D9D9D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142" name="Text Box 50"/>
          <p:cNvSpPr txBox="1">
            <a:spLocks noChangeArrowheads="1"/>
          </p:cNvSpPr>
          <p:nvPr/>
        </p:nvSpPr>
        <p:spPr bwMode="auto">
          <a:xfrm rot="1976228">
            <a:off x="5903227" y="5717092"/>
            <a:ext cx="1283495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500" b="1" dirty="0">
                <a:solidFill>
                  <a:srgbClr val="000000"/>
                </a:solidFill>
                <a:latin typeface="Arial" charset="0"/>
              </a:rPr>
              <a:t>RTC</a:t>
            </a:r>
          </a:p>
        </p:txBody>
      </p:sp>
      <p:sp>
        <p:nvSpPr>
          <p:cNvPr id="143" name="Block Arc 142"/>
          <p:cNvSpPr/>
          <p:nvPr/>
        </p:nvSpPr>
        <p:spPr>
          <a:xfrm rot="4737725" flipH="1" flipV="1">
            <a:off x="3680785" y="3840061"/>
            <a:ext cx="1595096" cy="1703444"/>
          </a:xfrm>
          <a:prstGeom prst="blockArc">
            <a:avLst>
              <a:gd name="adj1" fmla="val 11532242"/>
              <a:gd name="adj2" fmla="val 17003811"/>
              <a:gd name="adj3" fmla="val 15549"/>
            </a:avLst>
          </a:prstGeom>
          <a:solidFill>
            <a:srgbClr val="D9D9D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144" name="Bent Arrow 5"/>
          <p:cNvSpPr/>
          <p:nvPr/>
        </p:nvSpPr>
        <p:spPr>
          <a:xfrm rot="5400000">
            <a:off x="4674623" y="1468783"/>
            <a:ext cx="620376" cy="1281344"/>
          </a:xfrm>
          <a:prstGeom prst="bentArrow">
            <a:avLst>
              <a:gd name="adj1" fmla="val 39695"/>
              <a:gd name="adj2" fmla="val 24881"/>
              <a:gd name="adj3" fmla="val 18554"/>
              <a:gd name="adj4" fmla="val 58187"/>
            </a:avLst>
          </a:prstGeom>
          <a:solidFill>
            <a:schemeClr val="tx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145" name="Rectangle 144"/>
          <p:cNvSpPr/>
          <p:nvPr/>
        </p:nvSpPr>
        <p:spPr>
          <a:xfrm>
            <a:off x="3632122" y="2424303"/>
            <a:ext cx="251914" cy="2259908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47" name="Block Arc 146"/>
          <p:cNvSpPr/>
          <p:nvPr/>
        </p:nvSpPr>
        <p:spPr>
          <a:xfrm>
            <a:off x="3639523" y="1800019"/>
            <a:ext cx="1465588" cy="1408927"/>
          </a:xfrm>
          <a:prstGeom prst="blockArc">
            <a:avLst>
              <a:gd name="adj1" fmla="val 10767129"/>
              <a:gd name="adj2" fmla="val 16429210"/>
              <a:gd name="adj3" fmla="val 17411"/>
            </a:avLst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148" name="Title 14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focal </a:t>
            </a:r>
            <a:r>
              <a:rPr lang="en-US" dirty="0"/>
              <a:t>plane </a:t>
            </a:r>
            <a:r>
              <a:rPr lang="en-US" dirty="0" err="1"/>
              <a:t>wavefront</a:t>
            </a:r>
            <a:r>
              <a:rPr lang="en-US" dirty="0"/>
              <a:t> sensing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21" y="1600201"/>
            <a:ext cx="2938941" cy="4525963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Science camera is now a WFS</a:t>
            </a:r>
          </a:p>
          <a:p>
            <a:r>
              <a:rPr lang="en-US" dirty="0"/>
              <a:t>Some advantages</a:t>
            </a:r>
          </a:p>
          <a:p>
            <a:pPr lvl="1"/>
            <a:r>
              <a:rPr lang="en-US" dirty="0"/>
              <a:t>No NCPA</a:t>
            </a:r>
          </a:p>
          <a:p>
            <a:pPr lvl="1"/>
            <a:r>
              <a:rPr lang="en-US" dirty="0" smtClean="0"/>
              <a:t>Very good sensitivity</a:t>
            </a:r>
            <a:endParaRPr lang="en-US" dirty="0"/>
          </a:p>
          <a:p>
            <a:pPr lvl="1"/>
            <a:r>
              <a:rPr lang="en-US" dirty="0"/>
              <a:t>Can measure amplitude aberration (e.g., scintillation)</a:t>
            </a:r>
          </a:p>
          <a:p>
            <a:r>
              <a:rPr lang="en-US" dirty="0"/>
              <a:t>Some disadvantages</a:t>
            </a:r>
          </a:p>
          <a:p>
            <a:pPr lvl="1"/>
            <a:r>
              <a:rPr lang="en-US" dirty="0" smtClean="0"/>
              <a:t>Can take a </a:t>
            </a:r>
            <a:r>
              <a:rPr lang="en-US" dirty="0"/>
              <a:t>while to converge</a:t>
            </a:r>
          </a:p>
          <a:p>
            <a:pPr lvl="1"/>
            <a:r>
              <a:rPr lang="en-US" dirty="0"/>
              <a:t>Generally less dynamic range</a:t>
            </a:r>
          </a:p>
          <a:p>
            <a:pPr lvl="1"/>
            <a:endParaRPr lang="en-US" dirty="0"/>
          </a:p>
        </p:txBody>
      </p:sp>
      <p:sp>
        <p:nvSpPr>
          <p:cNvPr id="112" name="Text Box 50"/>
          <p:cNvSpPr txBox="1">
            <a:spLocks noChangeArrowheads="1"/>
          </p:cNvSpPr>
          <p:nvPr/>
        </p:nvSpPr>
        <p:spPr bwMode="auto">
          <a:xfrm rot="16200000">
            <a:off x="3130087" y="3631785"/>
            <a:ext cx="1283495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500" b="1" dirty="0">
                <a:solidFill>
                  <a:srgbClr val="000000"/>
                </a:solidFill>
                <a:latin typeface="Arial" charset="0"/>
              </a:rPr>
              <a:t>RTC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D05CA-DF3A-1E4D-A008-3924B50356F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8569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/>
          <p:cNvSpPr txBox="1">
            <a:spLocks/>
          </p:cNvSpPr>
          <p:nvPr/>
        </p:nvSpPr>
        <p:spPr>
          <a:xfrm>
            <a:off x="685800" y="1849578"/>
            <a:ext cx="7772400" cy="1102519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FAST—The Fast Atmospheric Self-Coherent Camera (SCC) Technique</a:t>
            </a:r>
            <a:endParaRPr lang="en-US" dirty="0"/>
          </a:p>
        </p:txBody>
      </p:sp>
      <p:sp>
        <p:nvSpPr>
          <p:cNvPr id="3" name="Subtitle 4"/>
          <p:cNvSpPr txBox="1">
            <a:spLocks/>
          </p:cNvSpPr>
          <p:nvPr/>
        </p:nvSpPr>
        <p:spPr>
          <a:xfrm>
            <a:off x="685800" y="4007902"/>
            <a:ext cx="7772400" cy="709472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Gerard, B., </a:t>
            </a:r>
            <a:r>
              <a:rPr lang="en-US" dirty="0" err="1" smtClean="0"/>
              <a:t>Marois</a:t>
            </a:r>
            <a:r>
              <a:rPr lang="en-US" dirty="0" smtClean="0"/>
              <a:t>, C., </a:t>
            </a:r>
            <a:r>
              <a:rPr lang="en-US" dirty="0" err="1" smtClean="0"/>
              <a:t>Galicher</a:t>
            </a:r>
            <a:r>
              <a:rPr lang="en-US" dirty="0" smtClean="0"/>
              <a:t>, R., AJ, 2018, 156, 106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D05CA-DF3A-1E4D-A008-3924B50356F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8772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2751</TotalTime>
  <Words>1119</Words>
  <Application>Microsoft Macintosh PowerPoint</Application>
  <PresentationFormat>On-screen Show (4:3)</PresentationFormat>
  <Paragraphs>188</Paragraphs>
  <Slides>33</Slides>
  <Notes>4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Black</vt:lpstr>
      <vt:lpstr>The Future of Exoplanet Imaging: the Fast Atmospheric Self-Coherent Camera Technique </vt:lpstr>
      <vt:lpstr>PowerPoint Presentation</vt:lpstr>
      <vt:lpstr>51 Eri, raw</vt:lpstr>
      <vt:lpstr>51 Eri, raw</vt:lpstr>
      <vt:lpstr>Outline</vt:lpstr>
      <vt:lpstr>Possible FAST interests with LAM</vt:lpstr>
      <vt:lpstr>Coherent Differential Imaging (CDI)</vt:lpstr>
      <vt:lpstr>focal plane wavefront sensing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SCC MTF</vt:lpstr>
      <vt:lpstr>PowerPoint Presentation</vt:lpstr>
      <vt:lpstr>SCC FPM</vt:lpstr>
      <vt:lpstr>With SCC FPM</vt:lpstr>
      <vt:lpstr>PowerPoint Presentation</vt:lpstr>
      <vt:lpstr>FAST post-processing</vt:lpstr>
      <vt:lpstr>CDI Subtraction Algorithm(s)</vt:lpstr>
      <vt:lpstr>FAST post-processing</vt:lpstr>
      <vt:lpstr>Before vs. After</vt:lpstr>
      <vt:lpstr>FAST DM Control</vt:lpstr>
      <vt:lpstr>Wavefront Sensing Algorithm</vt:lpstr>
      <vt:lpstr>PowerPoint Presentation</vt:lpstr>
      <vt:lpstr>PowerPoint Presentation</vt:lpstr>
      <vt:lpstr>FAST dynamic correction</vt:lpstr>
      <vt:lpstr>FAST Conclusions</vt:lpstr>
      <vt:lpstr>Future/ongoing FAST work</vt:lpstr>
      <vt:lpstr>PowerPoint Presentation</vt:lpstr>
      <vt:lpstr>LESIA testing, corono lab*</vt:lpstr>
      <vt:lpstr>PowerPoint Presentation</vt:lpstr>
      <vt:lpstr>Possible FAST interests with LAM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Benjamin Gerard</dc:creator>
  <cp:lastModifiedBy>Benjamin Gerard</cp:lastModifiedBy>
  <cp:revision>28</cp:revision>
  <dcterms:created xsi:type="dcterms:W3CDTF">2019-03-12T15:18:25Z</dcterms:created>
  <dcterms:modified xsi:type="dcterms:W3CDTF">2019-03-14T13:09:40Z</dcterms:modified>
</cp:coreProperties>
</file>